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4"/>
    <p:sldMasterId id="2147483679" r:id="rId5"/>
    <p:sldMasterId id="2147483676" r:id="rId6"/>
  </p:sldMasterIdLst>
  <p:notesMasterIdLst>
    <p:notesMasterId r:id="rId36"/>
  </p:notesMasterIdLst>
  <p:handoutMasterIdLst>
    <p:handoutMasterId r:id="rId37"/>
  </p:handoutMasterIdLst>
  <p:sldIdLst>
    <p:sldId id="280" r:id="rId7"/>
    <p:sldId id="278" r:id="rId8"/>
    <p:sldId id="257" r:id="rId9"/>
    <p:sldId id="258" r:id="rId10"/>
    <p:sldId id="300" r:id="rId11"/>
    <p:sldId id="301" r:id="rId12"/>
    <p:sldId id="261" r:id="rId13"/>
    <p:sldId id="262" r:id="rId14"/>
    <p:sldId id="263" r:id="rId15"/>
    <p:sldId id="264" r:id="rId16"/>
    <p:sldId id="265" r:id="rId17"/>
    <p:sldId id="266" r:id="rId18"/>
    <p:sldId id="291" r:id="rId19"/>
    <p:sldId id="302" r:id="rId20"/>
    <p:sldId id="303" r:id="rId21"/>
    <p:sldId id="304" r:id="rId22"/>
    <p:sldId id="305" r:id="rId23"/>
    <p:sldId id="306" r:id="rId24"/>
    <p:sldId id="298" r:id="rId25"/>
    <p:sldId id="297" r:id="rId26"/>
    <p:sldId id="307" r:id="rId27"/>
    <p:sldId id="270" r:id="rId28"/>
    <p:sldId id="271" r:id="rId29"/>
    <p:sldId id="309" r:id="rId30"/>
    <p:sldId id="273" r:id="rId31"/>
    <p:sldId id="274" r:id="rId32"/>
    <p:sldId id="275" r:id="rId33"/>
    <p:sldId id="276" r:id="rId34"/>
    <p:sldId id="308" r:id="rId3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4176">
          <p15:clr>
            <a:srgbClr val="A4A3A4"/>
          </p15:clr>
        </p15:guide>
        <p15:guide id="2" orient="horz" pos="616">
          <p15:clr>
            <a:srgbClr val="A4A3A4"/>
          </p15:clr>
        </p15:guide>
        <p15:guide id="3" orient="horz" pos="192">
          <p15:clr>
            <a:srgbClr val="A4A3A4"/>
          </p15:clr>
        </p15:guide>
        <p15:guide id="4" pos="5616">
          <p15:clr>
            <a:srgbClr val="A4A3A4"/>
          </p15:clr>
        </p15:guide>
        <p15:guide id="5" pos="661">
          <p15:clr>
            <a:srgbClr val="A4A3A4"/>
          </p15:clr>
        </p15:guide>
        <p15:guide id="6" pos="387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BB9"/>
    <a:srgbClr val="FF33CC"/>
    <a:srgbClr val="883002"/>
    <a:srgbClr val="E8E8E8"/>
    <a:srgbClr val="602114"/>
    <a:srgbClr val="EFF59A"/>
    <a:srgbClr val="C5CC59"/>
    <a:srgbClr val="FFFFFF"/>
    <a:srgbClr val="316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5" autoAdjust="0"/>
    <p:restoredTop sz="80534" autoAdjust="0"/>
  </p:normalViewPr>
  <p:slideViewPr>
    <p:cSldViewPr snapToGrid="0">
      <p:cViewPr varScale="1">
        <p:scale>
          <a:sx n="60" d="100"/>
          <a:sy n="60" d="100"/>
        </p:scale>
        <p:origin x="1752" y="66"/>
      </p:cViewPr>
      <p:guideLst>
        <p:guide orient="horz" pos="4176"/>
        <p:guide orient="horz" pos="616"/>
        <p:guide orient="horz" pos="192"/>
        <p:guide pos="5616"/>
        <p:guide pos="661"/>
        <p:guide pos="3876"/>
      </p:guideLst>
    </p:cSldViewPr>
  </p:slideViewPr>
  <p:outlineViewPr>
    <p:cViewPr>
      <p:scale>
        <a:sx n="75" d="100"/>
        <a:sy n="75" d="100"/>
      </p:scale>
      <p:origin x="0" y="0"/>
    </p:cViewPr>
    <p:sldLst>
      <p:sld r:id="rId1" collapse="1"/>
    </p:sldLst>
  </p:outlineViewPr>
  <p:notesTextViewPr>
    <p:cViewPr>
      <p:scale>
        <a:sx n="100" d="100"/>
        <a:sy n="100" d="100"/>
      </p:scale>
      <p:origin x="0" y="0"/>
    </p:cViewPr>
  </p:notesTextViewPr>
  <p:sorterViewPr>
    <p:cViewPr>
      <p:scale>
        <a:sx n="132" d="100"/>
        <a:sy n="132" d="100"/>
      </p:scale>
      <p:origin x="0" y="0"/>
    </p:cViewPr>
  </p:sorterViewPr>
  <p:notesViewPr>
    <p:cSldViewPr>
      <p:cViewPr varScale="1">
        <p:scale>
          <a:sx n="145" d="100"/>
          <a:sy n="145" d="100"/>
        </p:scale>
        <p:origin x="-61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defRPr sz="1200"/>
            </a:lvl1pPr>
          </a:lstStyle>
          <a:p>
            <a:endParaRPr lang="en-US"/>
          </a:p>
        </p:txBody>
      </p:sp>
      <p:sp>
        <p:nvSpPr>
          <p:cNvPr id="5837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a:defRPr sz="1200"/>
            </a:lvl1pPr>
          </a:lstStyle>
          <a:p>
            <a:endParaRPr lang="en-US"/>
          </a:p>
        </p:txBody>
      </p:sp>
      <p:sp>
        <p:nvSpPr>
          <p:cNvPr id="5837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defRPr sz="1200"/>
            </a:lvl1pPr>
          </a:lstStyle>
          <a:p>
            <a:endParaRPr lang="en-US"/>
          </a:p>
        </p:txBody>
      </p:sp>
      <p:sp>
        <p:nvSpPr>
          <p:cNvPr id="5837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a:defRPr sz="1200"/>
            </a:lvl1pPr>
          </a:lstStyle>
          <a:p>
            <a:fld id="{A59C2DD6-F853-4149-9F83-42C58B8A10DC}" type="slidenum">
              <a:rPr lang="en-US"/>
              <a:pPr/>
              <a:t>‹#›</a:t>
            </a:fld>
            <a:endParaRPr lang="en-US"/>
          </a:p>
        </p:txBody>
      </p:sp>
    </p:spTree>
    <p:extLst>
      <p:ext uri="{BB962C8B-B14F-4D97-AF65-F5344CB8AC3E}">
        <p14:creationId xmlns:p14="http://schemas.microsoft.com/office/powerpoint/2010/main" val="71130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a:defRPr sz="1200"/>
            </a:lvl1pPr>
          </a:lstStyle>
          <a:p>
            <a:fld id="{38597E20-CE05-46A8-BDF9-61DE89418499}" type="slidenum">
              <a:rPr lang="en-US"/>
              <a:pPr/>
              <a:t>‹#›</a:t>
            </a:fld>
            <a:endParaRPr lang="en-US"/>
          </a:p>
        </p:txBody>
      </p:sp>
    </p:spTree>
    <p:extLst>
      <p:ext uri="{BB962C8B-B14F-4D97-AF65-F5344CB8AC3E}">
        <p14:creationId xmlns:p14="http://schemas.microsoft.com/office/powerpoint/2010/main" val="1284639792"/>
      </p:ext>
    </p:extLst>
  </p:cSld>
  <p:clrMap bg1="lt1" tx1="dk1" bg2="lt2" tx2="dk2" accent1="accent1" accent2="accent2" accent3="accent3" accent4="accent4" accent5="accent5" accent6="accent6" hlink="hlink" folHlink="folHlink"/>
  <p:notesStyle>
    <a:lvl1pPr algn="l" rtl="0" fontAlgn="base">
      <a:spcBef>
        <a:spcPct val="80000"/>
      </a:spcBef>
      <a:spcAft>
        <a:spcPct val="0"/>
      </a:spcAft>
      <a:defRPr sz="1200" i="1" kern="1200">
        <a:solidFill>
          <a:schemeClr val="tx1"/>
        </a:solidFill>
        <a:latin typeface="Arial" charset="0"/>
        <a:ea typeface="ＭＳ Ｐゴシック" pitchFamily="84" charset="-128"/>
        <a:cs typeface="+mn-cs"/>
      </a:defRPr>
    </a:lvl1pPr>
    <a:lvl2pPr marL="114300" indent="119063" algn="l" rtl="0" fontAlgn="base">
      <a:spcBef>
        <a:spcPct val="30000"/>
      </a:spcBef>
      <a:spcAft>
        <a:spcPct val="0"/>
      </a:spcAft>
      <a:buFont typeface="Wingdings" pitchFamily="84" charset="2"/>
      <a:buChar char="§"/>
      <a:defRPr sz="1200" i="1"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97E20-CE05-46A8-BDF9-61DE89418499}" type="slidenum">
              <a:rPr lang="en-US" smtClean="0"/>
              <a:pPr/>
              <a:t>1</a:t>
            </a:fld>
            <a:endParaRPr lang="en-US"/>
          </a:p>
        </p:txBody>
      </p:sp>
    </p:spTree>
    <p:extLst>
      <p:ext uri="{BB962C8B-B14F-4D97-AF65-F5344CB8AC3E}">
        <p14:creationId xmlns:p14="http://schemas.microsoft.com/office/powerpoint/2010/main" val="185610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A6168-E092-4AA1-9204-9F761B97DBF3}" type="slidenum">
              <a:rPr lang="en-US"/>
              <a:pPr/>
              <a:t>10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i="0" dirty="0"/>
              <a:t>The estate tax is imposed when assets are transferred to heirs at death. It applies to the transfer of all worldwide assets owned </a:t>
            </a:r>
            <a:r>
              <a:rPr lang="en-US" i="0" dirty="0" smtClean="0"/>
              <a:t>by a Resident </a:t>
            </a:r>
            <a:r>
              <a:rPr lang="en-US" i="0" dirty="0"/>
              <a:t>Alien. If there is an estate tax liability, the tax must generally be paid in full within nine months of the date of death. </a:t>
            </a:r>
          </a:p>
          <a:p>
            <a:endParaRPr lang="en-US" i="0" dirty="0"/>
          </a:p>
        </p:txBody>
      </p:sp>
    </p:spTree>
    <p:extLst>
      <p:ext uri="{BB962C8B-B14F-4D97-AF65-F5344CB8AC3E}">
        <p14:creationId xmlns:p14="http://schemas.microsoft.com/office/powerpoint/2010/main" val="286182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2DC98-0868-4A58-A764-25031F01251F}" type="slidenum">
              <a:rPr lang="en-US"/>
              <a:pPr/>
              <a:t>11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i="0" dirty="0"/>
              <a:t>Similar to the gift tax exemption, a portion of the estate is also not subject to estate tax. The chart summarizes the amount of a </a:t>
            </a:r>
            <a:r>
              <a:rPr lang="en-US" i="0" dirty="0" smtClean="0"/>
              <a:t>RA’s estate that is </a:t>
            </a:r>
            <a:r>
              <a:rPr lang="en-US" i="0" dirty="0"/>
              <a:t>exempt from estate taxes and the tax rates that generally apply to the value of the estate in excess of the exemption. </a:t>
            </a:r>
          </a:p>
          <a:p>
            <a:endParaRPr lang="en-US" i="0" dirty="0"/>
          </a:p>
        </p:txBody>
      </p:sp>
    </p:spTree>
    <p:extLst>
      <p:ext uri="{BB962C8B-B14F-4D97-AF65-F5344CB8AC3E}">
        <p14:creationId xmlns:p14="http://schemas.microsoft.com/office/powerpoint/2010/main" val="357029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BD1AF-1C6B-4337-9C93-E721AF0A7533}"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z="1200" i="0" kern="1200" dirty="0" smtClean="0">
                <a:solidFill>
                  <a:schemeClr val="tx1"/>
                </a:solidFill>
                <a:latin typeface="Arial" charset="0"/>
                <a:ea typeface="ＭＳ Ｐゴシック" pitchFamily="84" charset="-128"/>
                <a:cs typeface="+mn-cs"/>
              </a:rPr>
              <a:t>The unlimited marital deduction, allowing for unlimited amounts to be transferred to</a:t>
            </a:r>
            <a:r>
              <a:rPr lang="en-US" sz="1200" i="0" kern="1200" baseline="0" dirty="0" smtClean="0">
                <a:solidFill>
                  <a:schemeClr val="tx1"/>
                </a:solidFill>
                <a:latin typeface="Arial" charset="0"/>
                <a:ea typeface="ＭＳ Ｐゴシック" pitchFamily="84" charset="-128"/>
                <a:cs typeface="+mn-cs"/>
              </a:rPr>
              <a:t> </a:t>
            </a:r>
            <a:r>
              <a:rPr lang="en-US" sz="1200" i="0" kern="1200" dirty="0" smtClean="0">
                <a:solidFill>
                  <a:schemeClr val="tx1"/>
                </a:solidFill>
                <a:latin typeface="Arial" charset="0"/>
                <a:ea typeface="ＭＳ Ｐゴシック" pitchFamily="84" charset="-128"/>
                <a:cs typeface="+mn-cs"/>
              </a:rPr>
              <a:t>a U.S. citizen spouse without being subject to U.S. gift or estate taxes, is generally not available for gifts made</a:t>
            </a:r>
            <a:r>
              <a:rPr lang="en-US" sz="1200" i="0" kern="1200" baseline="0" dirty="0" smtClean="0">
                <a:solidFill>
                  <a:schemeClr val="tx1"/>
                </a:solidFill>
                <a:latin typeface="Arial" charset="0"/>
                <a:ea typeface="ＭＳ Ｐゴシック" pitchFamily="84" charset="-128"/>
                <a:cs typeface="+mn-cs"/>
              </a:rPr>
              <a:t> </a:t>
            </a:r>
            <a:r>
              <a:rPr lang="en-US" sz="1200" i="0" kern="1200" dirty="0" smtClean="0">
                <a:solidFill>
                  <a:schemeClr val="tx1"/>
                </a:solidFill>
                <a:latin typeface="Arial" charset="0"/>
                <a:ea typeface="ＭＳ Ｐゴシック" pitchFamily="84" charset="-128"/>
                <a:cs typeface="+mn-cs"/>
              </a:rPr>
              <a:t>to a Foreign National.  Since the unlimited marital deduction is not available, an increased annual exclusion amount—sometimes referred to as a “super” annual exclusion—is provided for present interest gifts to a non-U.S. citizen spouse who otherwise would have qualified for the marital deduction. </a:t>
            </a:r>
          </a:p>
          <a:p>
            <a:endParaRPr lang="en-US" i="0" dirty="0" smtClean="0"/>
          </a:p>
          <a:p>
            <a:r>
              <a:rPr lang="en-US" i="0" dirty="0" smtClean="0"/>
              <a:t>As </a:t>
            </a:r>
            <a:r>
              <a:rPr lang="en-US" i="0" dirty="0"/>
              <a:t>will be discussed in more detail, if you are married to a non-U.S. </a:t>
            </a:r>
            <a:r>
              <a:rPr lang="en-US" i="0" dirty="0" smtClean="0"/>
              <a:t>citizen </a:t>
            </a:r>
            <a:r>
              <a:rPr lang="en-US" i="0" dirty="0"/>
              <a:t>spouse, your inability to use the unlimited marital deduction can </a:t>
            </a:r>
            <a:r>
              <a:rPr lang="en-US" i="0" dirty="0" smtClean="0"/>
              <a:t>create </a:t>
            </a:r>
            <a:r>
              <a:rPr lang="en-US" i="0" dirty="0"/>
              <a:t>gift and/or estate planning issues for you.</a:t>
            </a:r>
          </a:p>
          <a:p>
            <a:endParaRPr lang="en-US" i="0" dirty="0"/>
          </a:p>
        </p:txBody>
      </p:sp>
    </p:spTree>
    <p:extLst>
      <p:ext uri="{BB962C8B-B14F-4D97-AF65-F5344CB8AC3E}">
        <p14:creationId xmlns:p14="http://schemas.microsoft.com/office/powerpoint/2010/main" val="117643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Now, let’s consider one candidate for estate planning for Foreign Nationals.  Consider a California couple; Mark is a U.S. citizen and Anna is a Philippine citizen and can be classified as a Resident Alien. </a:t>
            </a:r>
            <a:endParaRPr lang="en-US" i="0" dirty="0"/>
          </a:p>
        </p:txBody>
      </p:sp>
      <p:sp>
        <p:nvSpPr>
          <p:cNvPr id="4" name="Slide Number Placeholder 3"/>
          <p:cNvSpPr>
            <a:spLocks noGrp="1"/>
          </p:cNvSpPr>
          <p:nvPr>
            <p:ph type="sldNum" sz="quarter" idx="10"/>
          </p:nvPr>
        </p:nvSpPr>
        <p:spPr/>
        <p:txBody>
          <a:bodyPr/>
          <a:lstStyle/>
          <a:p>
            <a:pPr>
              <a:defRPr/>
            </a:pPr>
            <a:fld id="{25AFDFCA-CF44-4D56-8B7E-6B11C2F6FBEA}"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05383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dirty="0"/>
              <a:t>Under a typical estate plan for married couples, if Mark dies first, the value of his estate in excess of the estate tax exemption in the year of his death will be transferred to his wife Anna. However, </a:t>
            </a:r>
            <a:r>
              <a:rPr lang="en-US" i="0" dirty="0" smtClean="0"/>
              <a:t>there is no unlimited marital deduction for assets passing to a non-citizen spouse. Thus,</a:t>
            </a:r>
            <a:r>
              <a:rPr lang="en-US" i="0" baseline="0" dirty="0" smtClean="0"/>
              <a:t> estate</a:t>
            </a:r>
            <a:r>
              <a:rPr lang="en-US" i="0" dirty="0" smtClean="0"/>
              <a:t> taxes due </a:t>
            </a:r>
            <a:r>
              <a:rPr lang="en-US" i="0" dirty="0"/>
              <a:t>on the assets in excess of the exemption will be </a:t>
            </a:r>
            <a:r>
              <a:rPr lang="en-US" i="0" dirty="0" smtClean="0"/>
              <a:t>payable </a:t>
            </a:r>
            <a:r>
              <a:rPr lang="en-US" i="0" dirty="0"/>
              <a:t>within 9 months of Mark’s </a:t>
            </a:r>
            <a:r>
              <a:rPr lang="en-US" i="0" dirty="0" smtClean="0"/>
              <a:t>death. </a:t>
            </a:r>
            <a:endParaRPr lang="en-US" i="0" dirty="0"/>
          </a:p>
          <a:p>
            <a:endParaRPr lang="en-US" i="0" dirty="0"/>
          </a:p>
          <a:p>
            <a:r>
              <a:rPr lang="en-US" i="0" dirty="0"/>
              <a:t>Interestingly, the outcome if Anna dies first is different because </a:t>
            </a:r>
            <a:r>
              <a:rPr lang="en-US" i="0" dirty="0" smtClean="0"/>
              <a:t>assets passing to </a:t>
            </a:r>
            <a:r>
              <a:rPr lang="en-US" i="0" dirty="0"/>
              <a:t>a U.S. citizen surviving spouse </a:t>
            </a:r>
            <a:r>
              <a:rPr lang="en-US" i="0" dirty="0" smtClean="0"/>
              <a:t>are </a:t>
            </a:r>
            <a:r>
              <a:rPr lang="en-US" i="0" dirty="0"/>
              <a:t>eligible for the unlimited marital deduction.  So, in that case, Mark would be able to defer payment of any estate taxes until his own </a:t>
            </a:r>
            <a:r>
              <a:rPr lang="en-US" i="0" dirty="0" smtClean="0"/>
              <a:t>death</a:t>
            </a:r>
            <a:r>
              <a:rPr lang="en-US" i="0" dirty="0"/>
              <a:t>.</a:t>
            </a:r>
          </a:p>
        </p:txBody>
      </p:sp>
      <p:sp>
        <p:nvSpPr>
          <p:cNvPr id="4" name="Slide Number Placeholder 3"/>
          <p:cNvSpPr>
            <a:spLocks noGrp="1"/>
          </p:cNvSpPr>
          <p:nvPr>
            <p:ph type="sldNum" sz="quarter" idx="10"/>
          </p:nvPr>
        </p:nvSpPr>
        <p:spPr/>
        <p:txBody>
          <a:bodyPr/>
          <a:lstStyle/>
          <a:p>
            <a:fld id="{7806B675-2149-1A42-9DCF-FFC1BE37C4F2}" type="slidenum">
              <a:rPr lang="en-US" smtClean="0"/>
              <a:t>14</a:t>
            </a:fld>
            <a:endParaRPr lang="en-US"/>
          </a:p>
        </p:txBody>
      </p:sp>
    </p:spTree>
    <p:extLst>
      <p:ext uri="{BB962C8B-B14F-4D97-AF65-F5344CB8AC3E}">
        <p14:creationId xmlns:p14="http://schemas.microsoft.com/office/powerpoint/2010/main" val="248010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i="0" dirty="0"/>
          </a:p>
        </p:txBody>
      </p:sp>
      <p:sp>
        <p:nvSpPr>
          <p:cNvPr id="4" name="Slide Number Placeholder 3"/>
          <p:cNvSpPr>
            <a:spLocks noGrp="1"/>
          </p:cNvSpPr>
          <p:nvPr>
            <p:ph type="sldNum" sz="quarter" idx="10"/>
          </p:nvPr>
        </p:nvSpPr>
        <p:spPr/>
        <p:txBody>
          <a:bodyPr/>
          <a:lstStyle/>
          <a:p>
            <a:fld id="{7806B675-2149-1A42-9DCF-FFC1BE37C4F2}" type="slidenum">
              <a:rPr lang="en-US" smtClean="0"/>
              <a:t>15</a:t>
            </a:fld>
            <a:endParaRPr lang="en-US"/>
          </a:p>
        </p:txBody>
      </p:sp>
    </p:spTree>
    <p:extLst>
      <p:ext uri="{BB962C8B-B14F-4D97-AF65-F5344CB8AC3E}">
        <p14:creationId xmlns:p14="http://schemas.microsoft.com/office/powerpoint/2010/main" val="66810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i="0" dirty="0"/>
          </a:p>
        </p:txBody>
      </p:sp>
      <p:sp>
        <p:nvSpPr>
          <p:cNvPr id="4" name="Slide Number Placeholder 3"/>
          <p:cNvSpPr>
            <a:spLocks noGrp="1"/>
          </p:cNvSpPr>
          <p:nvPr>
            <p:ph type="sldNum" sz="quarter" idx="10"/>
          </p:nvPr>
        </p:nvSpPr>
        <p:spPr/>
        <p:txBody>
          <a:bodyPr/>
          <a:lstStyle/>
          <a:p>
            <a:fld id="{7806B675-2149-1A42-9DCF-FFC1BE37C4F2}" type="slidenum">
              <a:rPr lang="en-US" smtClean="0"/>
              <a:t>16</a:t>
            </a:fld>
            <a:endParaRPr lang="en-US"/>
          </a:p>
        </p:txBody>
      </p:sp>
    </p:spTree>
    <p:extLst>
      <p:ext uri="{BB962C8B-B14F-4D97-AF65-F5344CB8AC3E}">
        <p14:creationId xmlns:p14="http://schemas.microsoft.com/office/powerpoint/2010/main" val="361223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i="0" dirty="0"/>
          </a:p>
        </p:txBody>
      </p:sp>
      <p:sp>
        <p:nvSpPr>
          <p:cNvPr id="4" name="Slide Number Placeholder 3"/>
          <p:cNvSpPr>
            <a:spLocks noGrp="1"/>
          </p:cNvSpPr>
          <p:nvPr>
            <p:ph type="sldNum" sz="quarter" idx="10"/>
          </p:nvPr>
        </p:nvSpPr>
        <p:spPr/>
        <p:txBody>
          <a:bodyPr/>
          <a:lstStyle/>
          <a:p>
            <a:fld id="{7806B675-2149-1A42-9DCF-FFC1BE37C4F2}" type="slidenum">
              <a:rPr lang="en-US" smtClean="0"/>
              <a:t>17</a:t>
            </a:fld>
            <a:endParaRPr lang="en-US"/>
          </a:p>
        </p:txBody>
      </p:sp>
    </p:spTree>
    <p:extLst>
      <p:ext uri="{BB962C8B-B14F-4D97-AF65-F5344CB8AC3E}">
        <p14:creationId xmlns:p14="http://schemas.microsoft.com/office/powerpoint/2010/main" val="353132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At Mark’s death, the unlimited marital deduction is not available to Mark’s estate for the benefit of Anna unless: (1) she becomes a citizen prior to the time for filing Mark’s federal estate tax return; or (2) their property is passed to a Qualified Domestic Trust (QDOT). In other words, no federal estate tax marital deduction is available when the surviving spouse is not a U.S. citizen, even if he or she is a U.S. resident, unless use is made of a QDOT.</a:t>
            </a:r>
          </a:p>
          <a:p>
            <a:endParaRPr lang="en-US" i="0" dirty="0"/>
          </a:p>
          <a:p>
            <a:r>
              <a:rPr lang="en-US" i="0" dirty="0"/>
              <a:t>There are two </a:t>
            </a:r>
            <a:r>
              <a:rPr lang="en-US" i="0" dirty="0" smtClean="0"/>
              <a:t>approaches</a:t>
            </a:r>
            <a:r>
              <a:rPr lang="en-US" i="0" baseline="0" dirty="0" smtClean="0"/>
              <a:t> </a:t>
            </a:r>
            <a:r>
              <a:rPr lang="en-US" i="0" dirty="0" smtClean="0"/>
              <a:t>when </a:t>
            </a:r>
            <a:r>
              <a:rPr lang="en-US" i="0" dirty="0"/>
              <a:t>it comes to setting up a </a:t>
            </a:r>
            <a:r>
              <a:rPr lang="en-US" i="0" dirty="0" smtClean="0"/>
              <a:t>trust </a:t>
            </a:r>
            <a:r>
              <a:rPr lang="en-US" i="0" dirty="0"/>
              <a:t>The couple can set one up during life in their will or trust. Or, if the couple has done no planning, the surviving non-citizen spouse can simply set up a QDOT and irrevocably assign the property that she inherits from her U.S. citizen spouse to the QDOT within 9 months of his death</a:t>
            </a:r>
            <a:r>
              <a:rPr lang="en-US" i="0" dirty="0" smtClean="0"/>
              <a:t>.</a:t>
            </a:r>
            <a:endParaRPr lang="en-US" i="0" dirty="0"/>
          </a:p>
        </p:txBody>
      </p:sp>
      <p:sp>
        <p:nvSpPr>
          <p:cNvPr id="4" name="Slide Number Placeholder 3"/>
          <p:cNvSpPr>
            <a:spLocks noGrp="1"/>
          </p:cNvSpPr>
          <p:nvPr>
            <p:ph type="sldNum" sz="quarter" idx="10"/>
          </p:nvPr>
        </p:nvSpPr>
        <p:spPr/>
        <p:txBody>
          <a:bodyPr/>
          <a:lstStyle/>
          <a:p>
            <a:fld id="{7806B675-2149-1A42-9DCF-FFC1BE37C4F2}" type="slidenum">
              <a:rPr lang="en-US" smtClean="0"/>
              <a:t>18</a:t>
            </a:fld>
            <a:endParaRPr lang="en-US"/>
          </a:p>
        </p:txBody>
      </p:sp>
    </p:spTree>
    <p:extLst>
      <p:ext uri="{BB962C8B-B14F-4D97-AF65-F5344CB8AC3E}">
        <p14:creationId xmlns:p14="http://schemas.microsoft.com/office/powerpoint/2010/main" val="355740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smtClean="0">
                <a:ea typeface="ＭＳ Ｐゴシック" charset="-128"/>
                <a:cs typeface="ＭＳ Ｐゴシック" charset="-128"/>
              </a:rPr>
              <a:t>Drawbacks of Planning with a QDOT</a:t>
            </a:r>
            <a:endParaRPr lang="en-US" sz="1200" i="0" dirty="0" smtClean="0">
              <a:ea typeface="ＭＳ Ｐゴシック" charset="-128"/>
              <a:cs typeface="ＭＳ Ｐゴシック" charset="-128"/>
            </a:endParaRPr>
          </a:p>
          <a:p>
            <a:pPr defTabSz="914400" eaLnBrk="0" fontAlgn="base" hangingPunct="0">
              <a:spcBef>
                <a:spcPct val="30000"/>
              </a:spcBef>
              <a:spcAft>
                <a:spcPct val="0"/>
              </a:spcAft>
              <a:defRPr/>
            </a:pPr>
            <a:r>
              <a:rPr lang="en-US" sz="1200" i="0" dirty="0" smtClean="0">
                <a:ea typeface="ＭＳ Ｐゴシック" charset="-128"/>
                <a:cs typeface="ＭＳ Ｐゴシック" charset="-128"/>
              </a:rPr>
              <a:t>A QDOT may increase the total estate taxes due when the non-citizen spouse dies, since the assets included in the QDOT</a:t>
            </a:r>
            <a:r>
              <a:rPr lang="en-US" sz="1200" i="0" baseline="0" dirty="0" smtClean="0">
                <a:ea typeface="ＭＳ Ｐゴシック" charset="-128"/>
                <a:cs typeface="ＭＳ Ｐゴシック" charset="-128"/>
              </a:rPr>
              <a:t> at that time </a:t>
            </a:r>
            <a:r>
              <a:rPr lang="en-US" sz="1200" i="0" dirty="0" smtClean="0">
                <a:ea typeface="ＭＳ Ｐゴシック" charset="-128"/>
                <a:cs typeface="ＭＳ Ｐゴシック" charset="-128"/>
              </a:rPr>
              <a:t>are subject to estate tax as if they were included in the first decedent spouse’s estate. Thus,</a:t>
            </a:r>
            <a:r>
              <a:rPr lang="en-US" sz="1200" i="0" baseline="0" dirty="0" smtClean="0">
                <a:ea typeface="ＭＳ Ｐゴシック" charset="-128"/>
                <a:cs typeface="ＭＳ Ｐゴシック" charset="-128"/>
              </a:rPr>
              <a:t> </a:t>
            </a:r>
            <a:r>
              <a:rPr lang="en-US" sz="1200" i="0" dirty="0" smtClean="0">
                <a:ea typeface="ＭＳ Ｐゴシック" charset="-128"/>
                <a:cs typeface="ＭＳ Ｐゴシック" charset="-128"/>
              </a:rPr>
              <a:t>asset growth since the first death can increase this future liability.  In short, the estate tax is not forgiven or reduced through the use of a QDOT, it is merely delayed. However, if the QDOT assets are included in the taxable estate of the second spouse, the QDOT tax may apply as a tax credit against estate tax due on the second estate.  The idea is to not "double estate tax" the QDOT assets.</a:t>
            </a:r>
            <a:r>
              <a:rPr lang="en-US" sz="1200" i="0" baseline="0" dirty="0" smtClean="0">
                <a:ea typeface="ＭＳ Ｐゴシック" charset="-128"/>
                <a:cs typeface="ＭＳ Ｐゴシック" charset="-128"/>
              </a:rPr>
              <a:t> </a:t>
            </a:r>
            <a:r>
              <a:rPr lang="en-US" sz="1200" i="0" dirty="0" smtClean="0">
                <a:ea typeface="ＭＳ Ｐゴシック" charset="-128"/>
                <a:cs typeface="ＭＳ Ｐゴシック" charset="-128"/>
              </a:rPr>
              <a:t>IRC § 2013.</a:t>
            </a:r>
            <a:r>
              <a:rPr lang="en-US" sz="1200" i="0" baseline="0" dirty="0" smtClean="0">
                <a:ea typeface="ＭＳ Ｐゴシック" charset="-128"/>
                <a:cs typeface="ＭＳ Ｐゴシック" charset="-128"/>
              </a:rPr>
              <a:t> </a:t>
            </a:r>
            <a:r>
              <a:rPr lang="en-US" sz="1200" i="0" dirty="0" smtClean="0">
                <a:ea typeface="ＭＳ Ｐゴシック" charset="-128"/>
                <a:cs typeface="ＭＳ Ｐゴシック" charset="-128"/>
              </a:rPr>
              <a:t>The calculation of estate taxes on the QDOT assets requires the QDOT trustee to calculate the estate tax on the first decedent spouse’s estate with and without the QDOT property, subtracting the latter from the former.  The difference represents the amount of tax owed from the QDOT upon any distribution or the death of the second spouse.  The death of the second spouse is a tax-triggering event but it is not a distribution. The QDOT tax will be paid from the QDOT assets and is not a furthering tax-triggering distribution.  IRC § 2056A(b)(2)(A); Treas. Reg. § 20.2056A-6(a).</a:t>
            </a:r>
          </a:p>
          <a:p>
            <a:endParaRPr lang="en-US" sz="1200" i="0" dirty="0" smtClean="0">
              <a:ea typeface="ＭＳ Ｐゴシック" charset="-128"/>
              <a:cs typeface="ＭＳ Ｐゴシック" charset="-128"/>
            </a:endParaRPr>
          </a:p>
          <a:p>
            <a:r>
              <a:rPr lang="en-US" sz="1200" i="0" dirty="0" smtClean="0">
                <a:ea typeface="ＭＳ Ｐゴシック" charset="-128"/>
                <a:cs typeface="ＭＳ Ｐゴシック" charset="-128"/>
              </a:rPr>
              <a:t>This QDOT tax on the death of the second spouse may not apply if the non-citizen spouse was a U.S. resident at the time of the first spouse's death and becomes a US citizen; see </a:t>
            </a:r>
            <a:r>
              <a:rPr lang="en-US" sz="1200" i="0" dirty="0" err="1" smtClean="0">
                <a:ea typeface="ＭＳ Ｐゴシック" charset="-128"/>
                <a:cs typeface="ＭＳ Ｐゴシック" charset="-128"/>
              </a:rPr>
              <a:t>Treas.Reg</a:t>
            </a:r>
            <a:r>
              <a:rPr lang="en-US" sz="1200" i="0" dirty="0" smtClean="0">
                <a:ea typeface="ＭＳ Ｐゴシック" charset="-128"/>
                <a:cs typeface="ＭＳ Ｐゴシック" charset="-128"/>
              </a:rPr>
              <a:t>. 20.2056A-10(b).</a:t>
            </a:r>
          </a:p>
          <a:p>
            <a:endParaRPr lang="en-US" sz="1200" i="0" dirty="0" smtClean="0"/>
          </a:p>
          <a:p>
            <a:r>
              <a:rPr lang="en-US" sz="1200" i="0" dirty="0" smtClean="0"/>
              <a:t>There is no QDOT tax on a distribution of trust</a:t>
            </a:r>
            <a:r>
              <a:rPr lang="en-US" sz="1200" i="0" baseline="0" dirty="0" smtClean="0"/>
              <a:t> income </a:t>
            </a:r>
            <a:r>
              <a:rPr lang="en-US" sz="1200" i="0" dirty="0" smtClean="0"/>
              <a:t>from a QDOT or a distribution of principal on account of “hardship” (immediate and substantial financial need relating to the </a:t>
            </a:r>
            <a:r>
              <a:rPr lang="en-US" sz="1200" i="0" kern="1200" dirty="0" smtClean="0">
                <a:solidFill>
                  <a:schemeClr val="tx1"/>
                </a:solidFill>
                <a:effectLst/>
                <a:latin typeface="Arial" charset="0"/>
                <a:ea typeface="ＭＳ Ｐゴシック" pitchFamily="84" charset="-128"/>
                <a:cs typeface="+mn-cs"/>
              </a:rPr>
              <a:t>spouse's health, maintenance, education, or support, or the health, maintenance, education, or support of any person that the surviving spouse is legally obligated to support</a:t>
            </a:r>
            <a:r>
              <a:rPr lang="en-US" sz="1200" i="0" dirty="0" smtClean="0"/>
              <a:t>).  Other distributions result</a:t>
            </a:r>
            <a:r>
              <a:rPr lang="en-US" sz="1200" i="0" baseline="0" dirty="0" smtClean="0"/>
              <a:t> </a:t>
            </a:r>
            <a:r>
              <a:rPr lang="en-US" sz="1200" i="0" dirty="0" smtClean="0"/>
              <a:t>in immediate imposition of U.S. estate tax on the trust. [1]  A distribution of principal is made on account of hardship if the distribution is made in response to an immediate and substantial financial need relating to the spouse’s health, maintenance, education, or support or that of any person the surviving spouse is legally obligated to support. A distribution is not considered made on account of hardship if the amount distributed may be obtained from other sources that are reasonably available to the surviving spouse. Assets such as closely held business interests, real estate and tangible property are not considered sources that are reasonably available to the surviving spouse. Also, estate tax is payable when the QDOT requirements cease to be met. [2]</a:t>
            </a:r>
            <a:endParaRPr lang="en-US" sz="1200" b="1" i="0" strike="sngStrike" dirty="0" smtClean="0"/>
          </a:p>
          <a:p>
            <a:endParaRPr lang="en-US" sz="1200" i="0" dirty="0" smtClean="0"/>
          </a:p>
          <a:p>
            <a:r>
              <a:rPr lang="en-US" sz="1200" i="0" dirty="0" smtClean="0"/>
              <a:t>[1] IRC </a:t>
            </a:r>
            <a:r>
              <a:rPr lang="en-US" sz="1200" i="0" dirty="0" err="1" smtClean="0"/>
              <a:t>Secs</a:t>
            </a:r>
            <a:r>
              <a:rPr lang="en-US" sz="1200" i="0" dirty="0" smtClean="0"/>
              <a:t>. 2056A(b)(1)-2056A(b)(3).</a:t>
            </a:r>
          </a:p>
          <a:p>
            <a:endParaRPr lang="en-US" sz="1200" i="0" dirty="0" smtClean="0"/>
          </a:p>
          <a:p>
            <a:r>
              <a:rPr lang="en-US" sz="1200" i="0" dirty="0" smtClean="0"/>
              <a:t>[2] Reg. 20.2056A-5(c).</a:t>
            </a:r>
            <a:endParaRPr lang="en-US" sz="1200" dirty="0"/>
          </a:p>
        </p:txBody>
      </p:sp>
      <p:sp>
        <p:nvSpPr>
          <p:cNvPr id="4" name="Slide Number Placeholder 3"/>
          <p:cNvSpPr>
            <a:spLocks noGrp="1"/>
          </p:cNvSpPr>
          <p:nvPr>
            <p:ph type="sldNum" sz="quarter" idx="10"/>
          </p:nvPr>
        </p:nvSpPr>
        <p:spPr/>
        <p:txBody>
          <a:bodyPr/>
          <a:lstStyle/>
          <a:p>
            <a:fld id="{7806B675-2149-1A42-9DCF-FFC1BE37C4F2}" type="slidenum">
              <a:rPr lang="en-US" smtClean="0"/>
              <a:t>19</a:t>
            </a:fld>
            <a:endParaRPr lang="en-US"/>
          </a:p>
        </p:txBody>
      </p:sp>
    </p:spTree>
    <p:extLst>
      <p:ext uri="{BB962C8B-B14F-4D97-AF65-F5344CB8AC3E}">
        <p14:creationId xmlns:p14="http://schemas.microsoft.com/office/powerpoint/2010/main" val="178473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87ED3-9F4E-4544-98E2-E41D58870EE1}" type="slidenum">
              <a:rPr lang="en-US"/>
              <a:pPr/>
              <a:t>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178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Life Insurance as an Alternative Life insurance is a good way to ease the economic problems created by the estate tax when one or both spouses is not a U.S. citizen. While the unlimited marital deduction is not allowed for transfers to a non-U.S. citizen spouse, gifts in the amount of the super-annual exclusion (currently $145,000) can be used by the non-U.S. citizen spouse to buy life insurance on the life of the U.S spouse. The following US tax results can occur from this arrangement: </a:t>
            </a:r>
          </a:p>
          <a:p>
            <a:r>
              <a:rPr lang="en-US" i="0" dirty="0" smtClean="0"/>
              <a:t>•Proceeds are not includible in estate of US decedent spouse, assuming no incidents of ownership in the policy are held by the decedent at death.* </a:t>
            </a:r>
          </a:p>
          <a:p>
            <a:r>
              <a:rPr lang="en-US" i="0" dirty="0" smtClean="0"/>
              <a:t>•Insurance proceeds paid by a U.S. insurance company upon the death of the insured are not includible in the gross income of the recipient for US income tax purposes.** </a:t>
            </a:r>
          </a:p>
          <a:p>
            <a:endParaRPr lang="en-US" i="0" dirty="0" smtClean="0"/>
          </a:p>
          <a:p>
            <a:r>
              <a:rPr lang="en-US" i="0" dirty="0" smtClean="0"/>
              <a:t>*See IRC Sec. 2042(2) </a:t>
            </a:r>
          </a:p>
          <a:p>
            <a:r>
              <a:rPr lang="en-US" i="0" dirty="0" smtClean="0"/>
              <a:t>**IRC Sec. 101(a)(1) </a:t>
            </a:r>
          </a:p>
          <a:p>
            <a:endParaRPr lang="en-US" i="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5AFDFCA-CF44-4D56-8B7E-6B11C2F6FBEA}" type="slidenum">
              <a:rPr lang="en-US" smtClean="0"/>
              <a:pPr>
                <a:defRPr/>
              </a:pPr>
              <a:t>20</a:t>
            </a:fld>
            <a:endParaRPr lang="en-US"/>
          </a:p>
        </p:txBody>
      </p:sp>
    </p:spTree>
    <p:extLst>
      <p:ext uri="{BB962C8B-B14F-4D97-AF65-F5344CB8AC3E}">
        <p14:creationId xmlns:p14="http://schemas.microsoft.com/office/powerpoint/2010/main" val="125661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21</a:t>
            </a:fld>
            <a:endParaRPr lang="en-US"/>
          </a:p>
        </p:txBody>
      </p:sp>
    </p:spTree>
    <p:extLst>
      <p:ext uri="{BB962C8B-B14F-4D97-AF65-F5344CB8AC3E}">
        <p14:creationId xmlns:p14="http://schemas.microsoft.com/office/powerpoint/2010/main" val="338604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C762E-AEC9-4AE7-A455-82C58CB9117D}" type="slidenum">
              <a:rPr lang="en-US"/>
              <a:pPr/>
              <a:t>22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i="0" dirty="0"/>
              <a:t>We now turn our attention to planning for </a:t>
            </a:r>
            <a:r>
              <a:rPr lang="en-US" i="0" dirty="0" smtClean="0"/>
              <a:t>Non-Resident </a:t>
            </a:r>
            <a:r>
              <a:rPr lang="en-US" i="0" dirty="0"/>
              <a:t>Aliens, or NRAs. </a:t>
            </a:r>
          </a:p>
          <a:p>
            <a:r>
              <a:rPr lang="en-US" i="0" dirty="0"/>
              <a:t>First, the gift and estate tax rates are the same as those for U.S. </a:t>
            </a:r>
            <a:r>
              <a:rPr lang="en-US" i="0" dirty="0" smtClean="0"/>
              <a:t>citizens </a:t>
            </a:r>
            <a:r>
              <a:rPr lang="en-US" i="0" dirty="0"/>
              <a:t>and RAs.</a:t>
            </a:r>
          </a:p>
          <a:p>
            <a:r>
              <a:rPr lang="en-US" i="0" dirty="0"/>
              <a:t>Next, an NRA can gift certain types of </a:t>
            </a:r>
            <a:r>
              <a:rPr lang="en-US" sz="1200" i="0" kern="1200" dirty="0" smtClean="0">
                <a:solidFill>
                  <a:schemeClr val="tx1"/>
                </a:solidFill>
                <a:latin typeface="Arial" charset="0"/>
                <a:ea typeface="ＭＳ Ｐゴシック" pitchFamily="84" charset="-128"/>
                <a:cs typeface="+mn-cs"/>
              </a:rPr>
              <a:t>U.S.-based assets</a:t>
            </a:r>
            <a:r>
              <a:rPr lang="en-US" i="0" dirty="0" smtClean="0"/>
              <a:t> </a:t>
            </a:r>
            <a:r>
              <a:rPr lang="en-US" i="0" dirty="0"/>
              <a:t>that will not be subject to gift taxes even though these same assets, if owned at death, will be subject to estate taxes. Types of assets qualifying for this exclusion include </a:t>
            </a:r>
            <a:r>
              <a:rPr lang="en-US" sz="1200" i="0" kern="1200" dirty="0" smtClean="0">
                <a:solidFill>
                  <a:schemeClr val="tx1"/>
                </a:solidFill>
                <a:latin typeface="Arial" charset="0"/>
                <a:ea typeface="ＭＳ Ｐゴシック" pitchFamily="84" charset="-128"/>
                <a:cs typeface="+mn-cs"/>
              </a:rPr>
              <a:t>U.S.-based business interests.</a:t>
            </a:r>
            <a:endParaRPr lang="en-US" i="0" dirty="0" smtClean="0"/>
          </a:p>
          <a:p>
            <a:endParaRPr lang="en-US" i="0" dirty="0"/>
          </a:p>
          <a:p>
            <a:r>
              <a:rPr lang="en-US" i="0" dirty="0"/>
              <a:t>Unlike </a:t>
            </a:r>
            <a:r>
              <a:rPr lang="en-US" i="0" dirty="0" smtClean="0"/>
              <a:t>an RA</a:t>
            </a:r>
            <a:r>
              <a:rPr lang="en-US" i="0" dirty="0"/>
              <a:t>, for estate tax </a:t>
            </a:r>
            <a:r>
              <a:rPr lang="en-US" i="0" dirty="0" smtClean="0"/>
              <a:t>purposes </a:t>
            </a:r>
            <a:r>
              <a:rPr lang="en-US" i="0" dirty="0"/>
              <a:t>an NRA is generally subject to estate taxes only on property that is located in the U.S. at the time of his or her death</a:t>
            </a:r>
            <a:r>
              <a:rPr lang="en-US" i="0" dirty="0" smtClean="0"/>
              <a:t>.</a:t>
            </a:r>
          </a:p>
          <a:p>
            <a:endParaRPr lang="en-US" i="0" dirty="0"/>
          </a:p>
          <a:p>
            <a:r>
              <a:rPr lang="en-US" i="0" dirty="0"/>
              <a:t>Rules for determining if a property is located in the U.S. are different, depending on the type of property and whether a gift or estate tax transfer is involved. The differences in the tax treatment of assets by type and location can offer an NRA considerable transfer tax planning options. </a:t>
            </a:r>
          </a:p>
          <a:p>
            <a:endParaRPr lang="en-US" i="0" dirty="0"/>
          </a:p>
        </p:txBody>
      </p:sp>
    </p:spTree>
    <p:extLst>
      <p:ext uri="{BB962C8B-B14F-4D97-AF65-F5344CB8AC3E}">
        <p14:creationId xmlns:p14="http://schemas.microsoft.com/office/powerpoint/2010/main" val="775361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2C3C0-A541-4740-B65A-57D07BD402F7}" type="slidenum">
              <a:rPr lang="en-US"/>
              <a:pPr/>
              <a:t>23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i="0" dirty="0"/>
              <a:t>If an NRA has U.S.-situated property subject to estate taxes, he or she is allowed a tax credit of only $13,000 that shields the first $60,000 of assets from estate taxes. </a:t>
            </a:r>
          </a:p>
          <a:p>
            <a:endParaRPr lang="en-US" i="0" dirty="0" smtClean="0"/>
          </a:p>
          <a:p>
            <a:r>
              <a:rPr lang="en-US" i="0" dirty="0" smtClean="0"/>
              <a:t>Some U.S. connected assets </a:t>
            </a:r>
            <a:r>
              <a:rPr lang="en-US" i="0" dirty="0"/>
              <a:t>owned by an NRA are not subject to U.S. estate taxes. These assets are generally U.S. government bonds, cash or cash equivalents held in a bank, and life insurance on the life of the </a:t>
            </a:r>
            <a:r>
              <a:rPr lang="en-US" i="0" dirty="0" smtClean="0"/>
              <a:t>NRA.</a:t>
            </a:r>
            <a:endParaRPr lang="en-US" i="0" dirty="0"/>
          </a:p>
          <a:p>
            <a:endParaRPr lang="en-US" i="0" dirty="0"/>
          </a:p>
        </p:txBody>
      </p:sp>
    </p:spTree>
    <p:extLst>
      <p:ext uri="{BB962C8B-B14F-4D97-AF65-F5344CB8AC3E}">
        <p14:creationId xmlns:p14="http://schemas.microsoft.com/office/powerpoint/2010/main" val="300005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EE581-BA3C-4BCF-BF6C-014B3C3DA288}" type="slidenum">
              <a:rPr lang="en-US"/>
              <a:pPr/>
              <a:t>24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marL="0" marR="0" indent="0" algn="l" defTabSz="966529" rtl="0" eaLnBrk="1" fontAlgn="base" latinLnBrk="0" hangingPunct="1">
              <a:lnSpc>
                <a:spcPct val="100000"/>
              </a:lnSpc>
              <a:spcBef>
                <a:spcPct val="80000"/>
              </a:spcBef>
              <a:spcAft>
                <a:spcPct val="0"/>
              </a:spcAft>
              <a:buClrTx/>
              <a:buSzTx/>
              <a:buFontTx/>
              <a:buNone/>
              <a:tabLst/>
              <a:defRPr/>
            </a:pPr>
            <a:r>
              <a:rPr lang="en-US" i="0" dirty="0" smtClean="0"/>
              <a:t>With a</a:t>
            </a:r>
            <a:r>
              <a:rPr lang="en-US" i="0" baseline="0" dirty="0" smtClean="0"/>
              <a:t> </a:t>
            </a:r>
            <a:r>
              <a:rPr lang="en-US" i="0" dirty="0" smtClean="0"/>
              <a:t>tax credit of only $13,000 that shields just the first $60,000 of assets from estate taxes,</a:t>
            </a:r>
            <a:r>
              <a:rPr lang="en-US" i="0" baseline="0" dirty="0" smtClean="0"/>
              <a:t> </a:t>
            </a:r>
            <a:r>
              <a:rPr lang="en-US" i="0" dirty="0" smtClean="0"/>
              <a:t>an </a:t>
            </a:r>
            <a:r>
              <a:rPr lang="en-US" i="0" dirty="0"/>
              <a:t>NRA’s estate might face considerable estate taxation </a:t>
            </a:r>
            <a:r>
              <a:rPr lang="en-US" i="0" dirty="0" smtClean="0"/>
              <a:t>upon death </a:t>
            </a:r>
            <a:r>
              <a:rPr lang="en-US" i="0" dirty="0"/>
              <a:t>of the NRA. Consider Juan Valdivia, a single Mexican Citizen who owns commercial real estate in the United States. Juan is </a:t>
            </a:r>
            <a:r>
              <a:rPr lang="en-US" i="0" dirty="0" smtClean="0"/>
              <a:t>an </a:t>
            </a:r>
            <a:r>
              <a:rPr lang="en-US" i="0" dirty="0"/>
              <a:t>NRA and has done no estate planning to date. If Juan were to die in </a:t>
            </a:r>
            <a:r>
              <a:rPr lang="en-US" i="0" dirty="0" smtClean="0"/>
              <a:t>2014, </a:t>
            </a:r>
            <a:r>
              <a:rPr lang="en-US" i="0" dirty="0"/>
              <a:t>his estate could </a:t>
            </a:r>
            <a:r>
              <a:rPr lang="en-US" i="0" dirty="0" smtClean="0"/>
              <a:t>lose almost 40% </a:t>
            </a:r>
            <a:r>
              <a:rPr lang="en-US" i="0" dirty="0"/>
              <a:t>of its U.S. value due to U.S. estate taxes. Juan’s heirs might then be forced to liquidate his commercial </a:t>
            </a:r>
            <a:r>
              <a:rPr lang="en-US" i="0" dirty="0" smtClean="0"/>
              <a:t>properties </a:t>
            </a:r>
            <a:r>
              <a:rPr lang="en-US" i="0" dirty="0"/>
              <a:t>in order to provide liquidity to pay the estate taxes</a:t>
            </a:r>
            <a:r>
              <a:rPr lang="en-US" i="0" dirty="0" smtClean="0"/>
              <a:t>. </a:t>
            </a:r>
          </a:p>
          <a:p>
            <a:pPr defTabSz="966529">
              <a:defRPr/>
            </a:pPr>
            <a:endParaRPr lang="en-US" i="0" dirty="0" smtClean="0"/>
          </a:p>
          <a:p>
            <a:r>
              <a:rPr lang="en-US" i="0" dirty="0" smtClean="0"/>
              <a:t> </a:t>
            </a:r>
            <a:endParaRPr lang="en-US" i="0" dirty="0"/>
          </a:p>
          <a:p>
            <a:endParaRPr lang="en-US" i="0" dirty="0"/>
          </a:p>
        </p:txBody>
      </p:sp>
    </p:spTree>
    <p:extLst>
      <p:ext uri="{BB962C8B-B14F-4D97-AF65-F5344CB8AC3E}">
        <p14:creationId xmlns:p14="http://schemas.microsoft.com/office/powerpoint/2010/main" val="3166741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1B248-8545-47C5-B1B3-D4A590428B3D}" type="slidenum">
              <a:rPr lang="en-US"/>
              <a:pPr/>
              <a:t>25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80000"/>
              </a:spcBef>
              <a:spcAft>
                <a:spcPct val="0"/>
              </a:spcAft>
              <a:buClrTx/>
              <a:buSzTx/>
              <a:buFontTx/>
              <a:buNone/>
              <a:tabLst/>
              <a:defRPr/>
            </a:pPr>
            <a:r>
              <a:rPr lang="en-US" i="0" dirty="0"/>
              <a:t>In transfer tax planning, you need to consider such factors as your </a:t>
            </a:r>
            <a:r>
              <a:rPr lang="en-US" i="0" dirty="0" smtClean="0"/>
              <a:t>citizenship</a:t>
            </a:r>
            <a:r>
              <a:rPr lang="en-US" i="0" dirty="0"/>
              <a:t>, your spouse’s </a:t>
            </a:r>
            <a:r>
              <a:rPr lang="en-US" i="0" dirty="0" smtClean="0"/>
              <a:t>citizenship</a:t>
            </a:r>
            <a:r>
              <a:rPr lang="en-US" i="0" dirty="0"/>
              <a:t>, and </a:t>
            </a:r>
            <a:r>
              <a:rPr lang="en-US" sz="1200" i="0" kern="1200" dirty="0" smtClean="0">
                <a:solidFill>
                  <a:schemeClr val="tx1"/>
                </a:solidFill>
                <a:latin typeface="Arial" charset="0"/>
                <a:ea typeface="ＭＳ Ｐゴシック" pitchFamily="84" charset="-128"/>
                <a:cs typeface="+mn-cs"/>
              </a:rPr>
              <a:t>whether you may be classified as either</a:t>
            </a:r>
            <a:r>
              <a:rPr lang="en-US" sz="1200" i="0" kern="1200" baseline="0" dirty="0" smtClean="0">
                <a:solidFill>
                  <a:schemeClr val="tx1"/>
                </a:solidFill>
                <a:latin typeface="Arial" charset="0"/>
                <a:ea typeface="ＭＳ Ｐゴシック" pitchFamily="84" charset="-128"/>
                <a:cs typeface="+mn-cs"/>
              </a:rPr>
              <a:t> </a:t>
            </a:r>
            <a:r>
              <a:rPr lang="en-US" i="0" dirty="0" smtClean="0"/>
              <a:t>an </a:t>
            </a:r>
            <a:r>
              <a:rPr lang="en-US" i="0" dirty="0"/>
              <a:t>RA or </a:t>
            </a:r>
            <a:r>
              <a:rPr lang="en-US" i="0" dirty="0" smtClean="0"/>
              <a:t>NRA</a:t>
            </a:r>
            <a:r>
              <a:rPr lang="en-US" sz="1200" i="1" kern="1200" dirty="0" smtClean="0">
                <a:solidFill>
                  <a:schemeClr val="tx1"/>
                </a:solidFill>
                <a:latin typeface="Arial" charset="0"/>
                <a:ea typeface="ＭＳ Ｐゴシック" pitchFamily="84" charset="-128"/>
                <a:cs typeface="+mn-cs"/>
              </a:rPr>
              <a:t>. </a:t>
            </a:r>
            <a:r>
              <a:rPr lang="en-US" sz="1200" i="0" kern="1200" dirty="0" smtClean="0">
                <a:solidFill>
                  <a:schemeClr val="tx1"/>
                </a:solidFill>
                <a:latin typeface="Arial" charset="0"/>
                <a:ea typeface="ＭＳ Ｐゴシック" pitchFamily="84" charset="-128"/>
                <a:cs typeface="+mn-cs"/>
              </a:rPr>
              <a:t>These factors will dictate whether your U.S.-based or worldwide assets will be subject to U.S. estate and gift tax liability</a:t>
            </a:r>
            <a:r>
              <a:rPr lang="en-US" sz="1200" i="1" kern="1200" dirty="0" smtClean="0">
                <a:solidFill>
                  <a:schemeClr val="tx1"/>
                </a:solidFill>
                <a:latin typeface="Arial" charset="0"/>
                <a:ea typeface="ＭＳ Ｐゴシック" pitchFamily="84" charset="-128"/>
                <a:cs typeface="+mn-cs"/>
              </a:rPr>
              <a:t>. </a:t>
            </a:r>
            <a:r>
              <a:rPr lang="en-US" i="0" dirty="0" smtClean="0"/>
              <a:t> </a:t>
            </a:r>
            <a:r>
              <a:rPr lang="en-US" i="0" dirty="0"/>
              <a:t>Once you have these facts, you can work with your advisory team to structure a personal plan that will take maximum advantage of any exclusions and exemptions available to you.</a:t>
            </a:r>
          </a:p>
          <a:p>
            <a:endParaRPr lang="en-US" i="0" dirty="0" smtClean="0"/>
          </a:p>
          <a:p>
            <a:r>
              <a:rPr lang="en-US" i="0" dirty="0" smtClean="0"/>
              <a:t>In </a:t>
            </a:r>
            <a:r>
              <a:rPr lang="en-US" i="0" dirty="0"/>
              <a:t>addition, you may want to employ some of the available gifting strategies we’ve discussed to reduce your taxable estate and to provide liquidity for taxation of assets that cannot be easily gifted during your lifetime. </a:t>
            </a:r>
          </a:p>
          <a:p>
            <a:endParaRPr lang="en-US" i="0" dirty="0" smtClean="0"/>
          </a:p>
          <a:p>
            <a:r>
              <a:rPr lang="en-US" i="0" dirty="0" smtClean="0"/>
              <a:t>Life </a:t>
            </a:r>
            <a:r>
              <a:rPr lang="en-US" i="0" dirty="0"/>
              <a:t>insurance is one tool often used to provide liquidity to pay </a:t>
            </a:r>
            <a:r>
              <a:rPr lang="en-US" i="0" dirty="0" smtClean="0"/>
              <a:t>estate </a:t>
            </a:r>
            <a:r>
              <a:rPr lang="en-US" i="0" dirty="0"/>
              <a:t>taxes and the many other expenses that occur at death. </a:t>
            </a:r>
          </a:p>
          <a:p>
            <a:endParaRPr lang="en-US" i="0" dirty="0"/>
          </a:p>
        </p:txBody>
      </p:sp>
    </p:spTree>
    <p:extLst>
      <p:ext uri="{BB962C8B-B14F-4D97-AF65-F5344CB8AC3E}">
        <p14:creationId xmlns:p14="http://schemas.microsoft.com/office/powerpoint/2010/main" val="752656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731D5-3538-4476-92F8-F41EEB51F32F}" type="slidenum">
              <a:rPr lang="en-US"/>
              <a:pPr/>
              <a:t>26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i="0" dirty="0"/>
              <a:t>You should seriously consider the purchase of life insurance as a vital part of your overall estate plan. Depending upon your situation, it might be possible to fund a policy through cash gifts qualifying for the annual </a:t>
            </a:r>
            <a:r>
              <a:rPr lang="en-US" i="0" dirty="0" smtClean="0"/>
              <a:t>exclusion. </a:t>
            </a:r>
            <a:r>
              <a:rPr lang="en-US" i="0" dirty="0"/>
              <a:t>We can work with your advisors to design a life insurance strategy that meets your financial and tax planning </a:t>
            </a:r>
            <a:r>
              <a:rPr lang="en-US" i="0" dirty="0" smtClean="0"/>
              <a:t>objectives.  </a:t>
            </a:r>
            <a:endParaRPr lang="en-US" i="0" dirty="0"/>
          </a:p>
          <a:p>
            <a:endParaRPr lang="en-US" i="0" dirty="0"/>
          </a:p>
        </p:txBody>
      </p:sp>
    </p:spTree>
    <p:extLst>
      <p:ext uri="{BB962C8B-B14F-4D97-AF65-F5344CB8AC3E}">
        <p14:creationId xmlns:p14="http://schemas.microsoft.com/office/powerpoint/2010/main" val="342039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C9A65-474D-495E-9B8D-3F188EEFB85E}" type="slidenum">
              <a:rPr lang="en-US"/>
              <a:pPr/>
              <a:t>27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i="0" dirty="0"/>
              <a:t>We’ve covered a lot of material in a short time, and we hope you can see how your own situation might be </a:t>
            </a:r>
            <a:r>
              <a:rPr lang="en-US" i="0" dirty="0" smtClean="0"/>
              <a:t>affected by </a:t>
            </a:r>
            <a:r>
              <a:rPr lang="en-US" sz="1200" i="0" kern="1200" dirty="0" smtClean="0">
                <a:solidFill>
                  <a:schemeClr val="tx1"/>
                </a:solidFill>
                <a:latin typeface="Arial" charset="0"/>
                <a:ea typeface="ＭＳ Ｐゴシック" pitchFamily="84" charset="-128"/>
                <a:cs typeface="+mn-cs"/>
              </a:rPr>
              <a:t>U.S. gift and estate taxes.</a:t>
            </a:r>
            <a:r>
              <a:rPr lang="en-US" i="0" dirty="0" smtClean="0"/>
              <a:t> Although </a:t>
            </a:r>
            <a:r>
              <a:rPr lang="en-US" i="0" dirty="0"/>
              <a:t>we must cover topics in a general way in a group setting, we encourage you to meet with us after this presentation to discuss your own personal situation.</a:t>
            </a:r>
          </a:p>
          <a:p>
            <a:endParaRPr lang="en-US" i="0" dirty="0" smtClean="0"/>
          </a:p>
          <a:p>
            <a:r>
              <a:rPr lang="en-US" i="0" dirty="0" smtClean="0"/>
              <a:t>In </a:t>
            </a:r>
            <a:r>
              <a:rPr lang="en-US" i="0" dirty="0"/>
              <a:t>summary, if you answered “yes” to any of the above questions, you should undertake proper planning with your professional advisory team to ensure that any of the U.S. transfer tax rules discussed in this presentation will not adversely affect your loved ones.</a:t>
            </a:r>
          </a:p>
          <a:p>
            <a:endParaRPr lang="en-US" i="0" dirty="0"/>
          </a:p>
        </p:txBody>
      </p:sp>
    </p:spTree>
    <p:extLst>
      <p:ext uri="{BB962C8B-B14F-4D97-AF65-F5344CB8AC3E}">
        <p14:creationId xmlns:p14="http://schemas.microsoft.com/office/powerpoint/2010/main" val="247959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24377-998B-431D-9465-530A63829AAC}"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611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97E20-CE05-46A8-BDF9-61DE8941849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4515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B49B2-D243-4F28-B0A7-3EEA4390C9FF}" type="slidenum">
              <a:rPr lang="en-US"/>
              <a:pPr/>
              <a:t>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i="0" dirty="0"/>
              <a:t>If you are not a U.S Citizen but have assets in the U.S., proper planning for U.S. transfer taxes could be extremely </a:t>
            </a:r>
            <a:r>
              <a:rPr lang="en-US" i="0" dirty="0" smtClean="0"/>
              <a:t>important.</a:t>
            </a:r>
            <a:r>
              <a:rPr lang="en-US" i="0" baseline="0" dirty="0" smtClean="0"/>
              <a:t> You will </a:t>
            </a:r>
            <a:r>
              <a:rPr lang="en-US" i="0" dirty="0" smtClean="0"/>
              <a:t>face </a:t>
            </a:r>
            <a:r>
              <a:rPr lang="en-US" i="0" dirty="0"/>
              <a:t>rules that differ from those governing U.S. </a:t>
            </a:r>
            <a:r>
              <a:rPr lang="en-US" i="0" dirty="0" smtClean="0"/>
              <a:t>Citizens which could </a:t>
            </a:r>
            <a:r>
              <a:rPr lang="en-US" i="0" dirty="0"/>
              <a:t>result in substantial taxes when you gift assets during your lifetime or upon your death.</a:t>
            </a:r>
          </a:p>
        </p:txBody>
      </p:sp>
    </p:spTree>
    <p:extLst>
      <p:ext uri="{BB962C8B-B14F-4D97-AF65-F5344CB8AC3E}">
        <p14:creationId xmlns:p14="http://schemas.microsoft.com/office/powerpoint/2010/main" val="59500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95D73-1DC9-44AA-B86F-A17DA354371F}" type="slidenum">
              <a:rPr lang="en-US"/>
              <a:pPr/>
              <a:t>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80000"/>
              </a:spcBef>
              <a:spcAft>
                <a:spcPct val="0"/>
              </a:spcAft>
              <a:buClrTx/>
              <a:buSzTx/>
              <a:buFontTx/>
              <a:buNone/>
              <a:tabLst/>
              <a:defRPr/>
            </a:pPr>
            <a:r>
              <a:rPr lang="en-US" sz="1200" i="0" kern="1200" dirty="0" smtClean="0">
                <a:solidFill>
                  <a:schemeClr val="tx1"/>
                </a:solidFill>
                <a:latin typeface="Arial" charset="0"/>
                <a:ea typeface="ＭＳ Ｐゴシック" pitchFamily="84" charset="-128"/>
                <a:cs typeface="+mn-cs"/>
              </a:rPr>
              <a:t>In order to determine the extent to which you may be affected, it’s important to understand generally how foreign</a:t>
            </a:r>
            <a:r>
              <a:rPr lang="en-US" sz="1200" i="0" kern="1200" baseline="0" dirty="0" smtClean="0">
                <a:solidFill>
                  <a:schemeClr val="tx1"/>
                </a:solidFill>
                <a:latin typeface="Arial" charset="0"/>
                <a:ea typeface="ＭＳ Ｐゴシック" pitchFamily="84" charset="-128"/>
                <a:cs typeface="+mn-cs"/>
              </a:rPr>
              <a:t> nationals are</a:t>
            </a:r>
            <a:r>
              <a:rPr lang="en-US" sz="1200" i="0" kern="1200" dirty="0" smtClean="0">
                <a:solidFill>
                  <a:schemeClr val="tx1"/>
                </a:solidFill>
                <a:latin typeface="Arial" charset="0"/>
                <a:ea typeface="ＭＳ Ｐゴシック" pitchFamily="84" charset="-128"/>
                <a:cs typeface="+mn-cs"/>
              </a:rPr>
              <a:t> classified for estate and gift</a:t>
            </a:r>
            <a:r>
              <a:rPr lang="en-US" sz="1200" i="0" kern="1200" baseline="0" dirty="0" smtClean="0">
                <a:solidFill>
                  <a:schemeClr val="tx1"/>
                </a:solidFill>
                <a:latin typeface="Arial" charset="0"/>
                <a:ea typeface="ＭＳ Ｐゴシック" pitchFamily="84" charset="-128"/>
                <a:cs typeface="+mn-cs"/>
              </a:rPr>
              <a:t> tax purposes </a:t>
            </a:r>
            <a:r>
              <a:rPr lang="en-US" sz="1200" i="0" kern="1200" dirty="0" smtClean="0">
                <a:solidFill>
                  <a:schemeClr val="tx1"/>
                </a:solidFill>
                <a:latin typeface="Arial" charset="0"/>
                <a:ea typeface="ＭＳ Ｐゴシック" pitchFamily="84" charset="-128"/>
                <a:cs typeface="+mn-cs"/>
              </a:rPr>
              <a:t>and how they are taxed in comparison to U.S. citizens. Foreign Nationals are classified depending on where they have made their permanent home. The</a:t>
            </a:r>
            <a:r>
              <a:rPr lang="en-US" sz="1200" i="0" kern="1200" baseline="0" dirty="0" smtClean="0">
                <a:solidFill>
                  <a:schemeClr val="tx1"/>
                </a:solidFill>
                <a:latin typeface="Arial" charset="0"/>
                <a:ea typeface="ＭＳ Ｐゴシック" pitchFamily="84" charset="-128"/>
                <a:cs typeface="+mn-cs"/>
              </a:rPr>
              <a:t> estate and gift tax test is different from the test for U.S. residents for income tax purposes.</a:t>
            </a:r>
            <a:endParaRPr lang="en-US" sz="1200" i="1" kern="1200" dirty="0" smtClean="0">
              <a:solidFill>
                <a:schemeClr val="tx1"/>
              </a:solidFill>
              <a:latin typeface="Arial" charset="0"/>
              <a:ea typeface="ＭＳ Ｐゴシック" pitchFamily="84" charset="-128"/>
              <a:cs typeface="+mn-cs"/>
            </a:endParaRPr>
          </a:p>
          <a:p>
            <a:endParaRPr lang="en-US" i="0" dirty="0"/>
          </a:p>
        </p:txBody>
      </p:sp>
    </p:spTree>
    <p:extLst>
      <p:ext uri="{BB962C8B-B14F-4D97-AF65-F5344CB8AC3E}">
        <p14:creationId xmlns:p14="http://schemas.microsoft.com/office/powerpoint/2010/main" val="302036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Foreign Nationals who live in the U.S. permanently </a:t>
            </a:r>
            <a:r>
              <a:rPr lang="en-US" i="0" dirty="0">
                <a:cs typeface="ＭＳ Ｐゴシック" pitchFamily="-109" charset="-128"/>
              </a:rPr>
              <a:t>with no present intention of leaving </a:t>
            </a:r>
            <a:r>
              <a:rPr lang="en-US" i="0" dirty="0"/>
              <a:t>are "resident aliens" for transfer tax purposes and are taxed similar to a U.S. citizen.  In other words, their worldwide assets will be subject to U.S. estate and gift tax.  However, as we’ll discuss later in further detail, Resident Aliens are subject to some different tax rules than U.S. citizens. Therefore, they have unique planning needs.</a:t>
            </a:r>
          </a:p>
        </p:txBody>
      </p:sp>
      <p:sp>
        <p:nvSpPr>
          <p:cNvPr id="4" name="Slide Number Placeholder 3"/>
          <p:cNvSpPr>
            <a:spLocks noGrp="1"/>
          </p:cNvSpPr>
          <p:nvPr>
            <p:ph type="sldNum" sz="quarter" idx="10"/>
          </p:nvPr>
        </p:nvSpPr>
        <p:spPr/>
        <p:txBody>
          <a:bodyPr/>
          <a:lstStyle/>
          <a:p>
            <a:fld id="{7806B675-2149-1A42-9DCF-FFC1BE37C4F2}" type="slidenum">
              <a:rPr lang="en-US" smtClean="0"/>
              <a:t>5</a:t>
            </a:fld>
            <a:endParaRPr lang="en-US"/>
          </a:p>
        </p:txBody>
      </p:sp>
    </p:spTree>
    <p:extLst>
      <p:ext uri="{BB962C8B-B14F-4D97-AF65-F5344CB8AC3E}">
        <p14:creationId xmlns:p14="http://schemas.microsoft.com/office/powerpoint/2010/main" val="147852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Foreign Nationals who live permanently in another country will only be subject to U.S. estate and gift tax to the extent that they own assets that are considered located in the U.S.</a:t>
            </a:r>
          </a:p>
        </p:txBody>
      </p:sp>
      <p:sp>
        <p:nvSpPr>
          <p:cNvPr id="4" name="Slide Number Placeholder 3"/>
          <p:cNvSpPr>
            <a:spLocks noGrp="1"/>
          </p:cNvSpPr>
          <p:nvPr>
            <p:ph type="sldNum" sz="quarter" idx="10"/>
          </p:nvPr>
        </p:nvSpPr>
        <p:spPr/>
        <p:txBody>
          <a:bodyPr/>
          <a:lstStyle/>
          <a:p>
            <a:fld id="{7806B675-2149-1A42-9DCF-FFC1BE37C4F2}" type="slidenum">
              <a:rPr lang="en-US" smtClean="0"/>
              <a:t>6</a:t>
            </a:fld>
            <a:endParaRPr lang="en-US"/>
          </a:p>
        </p:txBody>
      </p:sp>
    </p:spTree>
    <p:extLst>
      <p:ext uri="{BB962C8B-B14F-4D97-AF65-F5344CB8AC3E}">
        <p14:creationId xmlns:p14="http://schemas.microsoft.com/office/powerpoint/2010/main" val="77726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FA556-C8C9-4DDB-AE86-B13B6EA15058}" type="slidenum">
              <a:rPr lang="en-US"/>
              <a:pPr/>
              <a:t>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i="0" dirty="0"/>
          </a:p>
        </p:txBody>
      </p:sp>
    </p:spTree>
    <p:extLst>
      <p:ext uri="{BB962C8B-B14F-4D97-AF65-F5344CB8AC3E}">
        <p14:creationId xmlns:p14="http://schemas.microsoft.com/office/powerpoint/2010/main" val="41846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890E5-BCA0-41B1-89C2-DC68387D6D36}" type="slidenum">
              <a:rPr lang="en-US"/>
              <a:pPr/>
              <a:t>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i="0" dirty="0"/>
              <a:t>For </a:t>
            </a:r>
            <a:r>
              <a:rPr lang="en-US" i="0" dirty="0" smtClean="0"/>
              <a:t>RAs</a:t>
            </a:r>
            <a:r>
              <a:rPr lang="en-US" i="0" dirty="0"/>
              <a:t>, the gift tax is generally imposed when cash, assets, or property are gratuitously transferred to a third party. Generally, this tax is imposed on gifts made by </a:t>
            </a:r>
            <a:r>
              <a:rPr lang="en-US" i="0" dirty="0" smtClean="0"/>
              <a:t>an </a:t>
            </a:r>
            <a:r>
              <a:rPr lang="en-US" i="0" dirty="0"/>
              <a:t>RA, even if the asset is not located in the U.S.</a:t>
            </a:r>
          </a:p>
          <a:p>
            <a:endParaRPr lang="en-US" i="0" dirty="0" smtClean="0"/>
          </a:p>
          <a:p>
            <a:r>
              <a:rPr lang="en-US" i="0" dirty="0" smtClean="0"/>
              <a:t>For </a:t>
            </a:r>
            <a:r>
              <a:rPr lang="en-US" i="0" dirty="0"/>
              <a:t>the gift to be taxable, the asset must be offered and then accepted as a gift. </a:t>
            </a:r>
            <a:r>
              <a:rPr lang="en-US" i="0" dirty="0" smtClean="0"/>
              <a:t>The </a:t>
            </a:r>
            <a:r>
              <a:rPr lang="en-US" i="0" dirty="0"/>
              <a:t>person making the gift is liable to pay the gift tax that is incurred.</a:t>
            </a:r>
          </a:p>
          <a:p>
            <a:endParaRPr lang="en-US" i="0" dirty="0" smtClean="0"/>
          </a:p>
          <a:p>
            <a:r>
              <a:rPr lang="en-US" i="0" dirty="0" smtClean="0"/>
              <a:t>Generally</a:t>
            </a:r>
            <a:r>
              <a:rPr lang="en-US" i="0" dirty="0"/>
              <a:t>, an individual can gift assets or cash up to $</a:t>
            </a:r>
            <a:r>
              <a:rPr lang="en-US" i="0" dirty="0" smtClean="0"/>
              <a:t>14,000 </a:t>
            </a:r>
            <a:r>
              <a:rPr lang="en-US" i="0" dirty="0"/>
              <a:t>annually for </a:t>
            </a:r>
            <a:r>
              <a:rPr lang="en-US" i="0" dirty="0" smtClean="0"/>
              <a:t>2014, </a:t>
            </a:r>
            <a:r>
              <a:rPr lang="en-US" i="0" dirty="0"/>
              <a:t>and these gifts are not taxable or reportable to the Internal Revenue Service (IRS). This limit is a per-recipient amount. Thus, if a mother has three children and wants to gift cash to each child, she can gift $</a:t>
            </a:r>
            <a:r>
              <a:rPr lang="en-US" i="0" dirty="0" smtClean="0"/>
              <a:t>14,000 </a:t>
            </a:r>
            <a:r>
              <a:rPr lang="en-US" i="0" dirty="0"/>
              <a:t>in cash to each of her three children for a total gift of </a:t>
            </a:r>
            <a:r>
              <a:rPr lang="en-US" i="0" dirty="0" smtClean="0"/>
              <a:t>$42,000 </a:t>
            </a:r>
            <a:r>
              <a:rPr lang="en-US" i="0" dirty="0"/>
              <a:t>to all three without reporting or incurring gift taxes on the gifts.</a:t>
            </a:r>
          </a:p>
          <a:p>
            <a:endParaRPr lang="en-US" i="0" dirty="0"/>
          </a:p>
        </p:txBody>
      </p:sp>
    </p:spTree>
    <p:extLst>
      <p:ext uri="{BB962C8B-B14F-4D97-AF65-F5344CB8AC3E}">
        <p14:creationId xmlns:p14="http://schemas.microsoft.com/office/powerpoint/2010/main" val="27671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68BA1-97B2-4C76-B87E-0F60CAAB08E2}" type="slidenum">
              <a:rPr lang="en-US"/>
              <a:pPr/>
              <a:t>9</a:t>
            </a:fld>
            <a:endParaRPr lang="en-US"/>
          </a:p>
        </p:txBody>
      </p:sp>
      <p:sp>
        <p:nvSpPr>
          <p:cNvPr id="39940" name="Rectangle 4"/>
          <p:cNvSpPr>
            <a:spLocks noGrp="1" noRot="1" noChangeAspect="1" noChangeArrowheads="1" noTextEdit="1"/>
          </p:cNvSpPr>
          <p:nvPr>
            <p:ph type="sldImg"/>
          </p:nvPr>
        </p:nvSpPr>
        <p:spPr>
          <a:ln/>
        </p:spPr>
      </p:sp>
      <p:sp>
        <p:nvSpPr>
          <p:cNvPr id="39941" name="Rectangle 5"/>
          <p:cNvSpPr>
            <a:spLocks noGrp="1" noChangeArrowheads="1"/>
          </p:cNvSpPr>
          <p:nvPr>
            <p:ph type="body" idx="1"/>
          </p:nvPr>
        </p:nvSpPr>
        <p:spPr/>
        <p:txBody>
          <a:bodyPr/>
          <a:lstStyle/>
          <a:p>
            <a:pPr marL="0" marR="0" indent="0" algn="l" defTabSz="914400" rtl="0" eaLnBrk="1" fontAlgn="base" latinLnBrk="0" hangingPunct="1">
              <a:lnSpc>
                <a:spcPct val="100000"/>
              </a:lnSpc>
              <a:spcBef>
                <a:spcPct val="80000"/>
              </a:spcBef>
              <a:spcAft>
                <a:spcPct val="0"/>
              </a:spcAft>
              <a:buClrTx/>
              <a:buSzTx/>
              <a:buFontTx/>
              <a:buNone/>
              <a:tabLst/>
              <a:defRPr/>
            </a:pPr>
            <a:r>
              <a:rPr lang="en-US" i="0" dirty="0"/>
              <a:t>Gifts in excess of $</a:t>
            </a:r>
            <a:r>
              <a:rPr lang="en-US" i="0" dirty="0" smtClean="0"/>
              <a:t>14,000 </a:t>
            </a:r>
            <a:r>
              <a:rPr lang="en-US" i="0" dirty="0"/>
              <a:t>for </a:t>
            </a:r>
            <a:r>
              <a:rPr lang="en-US" i="0" dirty="0" smtClean="0"/>
              <a:t>2014 </a:t>
            </a:r>
            <a:r>
              <a:rPr lang="en-US" i="0" dirty="0"/>
              <a:t>to any one person in any one year, other than to a </a:t>
            </a:r>
            <a:r>
              <a:rPr lang="en-US" sz="1200" i="0" kern="1200" dirty="0" smtClean="0">
                <a:solidFill>
                  <a:schemeClr val="tx1"/>
                </a:solidFill>
                <a:latin typeface="Arial" charset="0"/>
                <a:ea typeface="ＭＳ Ｐゴシック" pitchFamily="84" charset="-128"/>
                <a:cs typeface="+mn-cs"/>
              </a:rPr>
              <a:t>spouse</a:t>
            </a:r>
            <a:r>
              <a:rPr lang="en-US" i="0" dirty="0" smtClean="0"/>
              <a:t>, or gifts </a:t>
            </a:r>
            <a:r>
              <a:rPr lang="en-US" i="0" dirty="0"/>
              <a:t>that cannot be currently used by the recipient</a:t>
            </a:r>
            <a:r>
              <a:rPr lang="en-US" i="0" dirty="0">
                <a:latin typeface="Arial"/>
              </a:rPr>
              <a:t>—</a:t>
            </a:r>
            <a:r>
              <a:rPr lang="en-US" i="0" dirty="0"/>
              <a:t>such as a gift to a trust for an individual’s future benefit</a:t>
            </a:r>
            <a:r>
              <a:rPr lang="en-US" i="0" dirty="0">
                <a:latin typeface="Arial"/>
              </a:rPr>
              <a:t>—</a:t>
            </a:r>
            <a:r>
              <a:rPr lang="en-US" i="0" dirty="0"/>
              <a:t>are subject to gift tax. However, there is also a lifetime amount that is exempt from gift tax, called the lifetime gift tax exemption. This chart highlights the applicable lifetime gift exemption amount and the maximum annual gift tax rates over the next few years. As you can see, gifts in excess of the lifetime exemption can be subject to significant gift taxes, with a maximum tax rate of </a:t>
            </a:r>
            <a:r>
              <a:rPr lang="en-US" i="0" dirty="0" smtClean="0"/>
              <a:t>40%.  </a:t>
            </a:r>
            <a:endParaRPr lang="en-US" i="0" dirty="0"/>
          </a:p>
          <a:p>
            <a:endParaRPr lang="en-US" i="0" dirty="0" smtClean="0"/>
          </a:p>
          <a:p>
            <a:pPr marL="0" marR="0" indent="0" algn="l" defTabSz="914400" rtl="0" eaLnBrk="1" fontAlgn="base" latinLnBrk="0" hangingPunct="1">
              <a:lnSpc>
                <a:spcPct val="100000"/>
              </a:lnSpc>
              <a:spcBef>
                <a:spcPct val="80000"/>
              </a:spcBef>
              <a:spcAft>
                <a:spcPct val="0"/>
              </a:spcAft>
              <a:buClrTx/>
              <a:buSzTx/>
              <a:buFontTx/>
              <a:buNone/>
              <a:tabLst/>
              <a:defRPr/>
            </a:pPr>
            <a:r>
              <a:rPr lang="en-US" i="0" dirty="0" smtClean="0"/>
              <a:t>When </a:t>
            </a:r>
            <a:r>
              <a:rPr lang="en-US" i="0" dirty="0"/>
              <a:t>an individual makes a taxable gift, it must be reported to the IRS and will reduce his or her lifetime exemption amount. Gift taxes will not actually be paid until the person’s </a:t>
            </a:r>
            <a:r>
              <a:rPr lang="en-US" i="0" dirty="0" smtClean="0"/>
              <a:t>lifetime exemption </a:t>
            </a:r>
            <a:r>
              <a:rPr lang="en-US" i="0" dirty="0"/>
              <a:t>amount is exhausted. For example, if an individual makes a </a:t>
            </a:r>
            <a:r>
              <a:rPr lang="en-US" i="0" dirty="0" smtClean="0"/>
              <a:t>$</a:t>
            </a:r>
            <a:r>
              <a:rPr lang="en-US" sz="1200" i="1" kern="1200" dirty="0" smtClean="0">
                <a:solidFill>
                  <a:schemeClr val="tx1"/>
                </a:solidFill>
                <a:latin typeface="Arial" charset="0"/>
                <a:ea typeface="ＭＳ Ｐゴシック" pitchFamily="84" charset="-128"/>
                <a:cs typeface="+mn-cs"/>
              </a:rPr>
              <a:t>5,340,000 </a:t>
            </a:r>
            <a:r>
              <a:rPr lang="en-US" i="0" dirty="0" smtClean="0"/>
              <a:t> </a:t>
            </a:r>
            <a:r>
              <a:rPr lang="en-US" i="0" dirty="0"/>
              <a:t>taxable gift to someone other than his or her </a:t>
            </a:r>
            <a:r>
              <a:rPr lang="en-US" sz="1200" i="0" kern="1200" dirty="0" smtClean="0">
                <a:solidFill>
                  <a:schemeClr val="tx1"/>
                </a:solidFill>
                <a:latin typeface="Arial" charset="0"/>
                <a:ea typeface="ＭＳ Ｐゴシック" pitchFamily="84" charset="-128"/>
                <a:cs typeface="+mn-cs"/>
              </a:rPr>
              <a:t>U.S. citizen spouse</a:t>
            </a:r>
            <a:r>
              <a:rPr lang="en-US" i="0" dirty="0" smtClean="0"/>
              <a:t>, </a:t>
            </a:r>
            <a:r>
              <a:rPr lang="en-US" i="0" dirty="0"/>
              <a:t>assuming that this person has his or her entire </a:t>
            </a:r>
            <a:r>
              <a:rPr lang="en-US" i="0" dirty="0" smtClean="0"/>
              <a:t>$</a:t>
            </a:r>
            <a:r>
              <a:rPr lang="en-US" sz="1200" i="1" kern="1200" dirty="0" smtClean="0">
                <a:solidFill>
                  <a:schemeClr val="tx1"/>
                </a:solidFill>
                <a:latin typeface="Arial" charset="0"/>
                <a:ea typeface="ＭＳ Ｐゴシック" pitchFamily="84" charset="-128"/>
                <a:cs typeface="+mn-cs"/>
              </a:rPr>
              <a:t>5,340,000 </a:t>
            </a:r>
            <a:r>
              <a:rPr lang="en-US" i="0" dirty="0" smtClean="0"/>
              <a:t> exemption </a:t>
            </a:r>
            <a:r>
              <a:rPr lang="en-US" i="0" dirty="0"/>
              <a:t>available, that gift will not result in any gift tax liability. However, this person will no longer have any </a:t>
            </a:r>
            <a:r>
              <a:rPr lang="en-US" i="0" dirty="0" smtClean="0"/>
              <a:t>remaining lifetime exemption </a:t>
            </a:r>
            <a:r>
              <a:rPr lang="en-US" i="0" dirty="0"/>
              <a:t>amount </a:t>
            </a:r>
            <a:r>
              <a:rPr lang="en-US" i="0" dirty="0" smtClean="0"/>
              <a:t>available unless</a:t>
            </a:r>
            <a:r>
              <a:rPr lang="en-US" i="0" baseline="0" dirty="0" smtClean="0"/>
              <a:t> the inflation index increases the lifetime exemption amount</a:t>
            </a:r>
            <a:r>
              <a:rPr lang="en-US" i="0" dirty="0" smtClean="0"/>
              <a:t>, </a:t>
            </a:r>
            <a:r>
              <a:rPr lang="en-US" i="0" dirty="0"/>
              <a:t>so if he or she makes any future taxable gifts, they would likely result in a gift tax liability that he or she would then have to pay.  </a:t>
            </a:r>
          </a:p>
          <a:p>
            <a:endParaRPr lang="en-US" i="0" dirty="0"/>
          </a:p>
        </p:txBody>
      </p:sp>
    </p:spTree>
    <p:extLst>
      <p:ext uri="{BB962C8B-B14F-4D97-AF65-F5344CB8AC3E}">
        <p14:creationId xmlns:p14="http://schemas.microsoft.com/office/powerpoint/2010/main" val="116862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26558"/>
            <a:ext cx="7772400" cy="1470025"/>
          </a:xfrm>
        </p:spPr>
        <p:txBody>
          <a:bodyPr>
            <a:normAutofit/>
          </a:bodyPr>
          <a:lstStyle>
            <a:lvl1pPr>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891933"/>
            <a:ext cx="7772400" cy="961947"/>
          </a:xfrm>
        </p:spPr>
        <p:txBody>
          <a:bodyPr>
            <a:normAutofit/>
          </a:bodyPr>
          <a:lstStyle>
            <a:lvl1pPr marL="0" indent="0" algn="r">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6334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26558"/>
            <a:ext cx="7772400" cy="1470025"/>
          </a:xfrm>
          <a:prstGeom prst="rect">
            <a:avLst/>
          </a:prstGeom>
        </p:spPr>
        <p:txBody>
          <a:bodyPr>
            <a:normAutofit/>
          </a:bodyPr>
          <a:lstStyle>
            <a:lvl1pPr>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891933"/>
            <a:ext cx="7772400" cy="961947"/>
          </a:xfrm>
          <a:prstGeom prst="rect">
            <a:avLst/>
          </a:prstGeom>
        </p:spPr>
        <p:txBody>
          <a:bodyPr>
            <a:normAutofit/>
          </a:bodyPr>
          <a:lstStyle>
            <a:lvl1pPr marL="0" indent="0" algn="r">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0983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74320" indent="-274320">
              <a:defRPr b="0">
                <a:solidFill>
                  <a:schemeClr val="tx1"/>
                </a:solidFill>
              </a:defRPr>
            </a:lvl1pPr>
            <a:lvl2pPr marL="731520" indent="-274320">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1679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48" y="36576"/>
            <a:ext cx="8229600" cy="8321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2750473"/>
            <a:ext cx="9144000" cy="1991110"/>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796274"/>
            <a:ext cx="9144000" cy="68108"/>
          </a:xfrm>
          <a:prstGeom prst="rect">
            <a:avLst/>
          </a:prstGeom>
          <a:solidFill>
            <a:srgbClr val="38B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A_logo_gray_tag_Limited.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3671" y="6253990"/>
            <a:ext cx="1167532" cy="475487"/>
          </a:xfrm>
          <a:prstGeom prst="rect">
            <a:avLst/>
          </a:prstGeom>
        </p:spPr>
      </p:pic>
      <p:pic>
        <p:nvPicPr>
          <p:cNvPr id="11" name="Picture 10" descr="135373489.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2756920"/>
          </a:xfrm>
          <a:prstGeom prst="rect">
            <a:avLst/>
          </a:prstGeom>
        </p:spPr>
      </p:pic>
    </p:spTree>
    <p:extLst>
      <p:ext uri="{BB962C8B-B14F-4D97-AF65-F5344CB8AC3E}">
        <p14:creationId xmlns:p14="http://schemas.microsoft.com/office/powerpoint/2010/main" val="232152903"/>
      </p:ext>
    </p:extLst>
  </p:cSld>
  <p:clrMap bg1="lt1" tx1="dk1" bg2="lt2" tx2="dk2" accent1="accent1" accent2="accent2" accent3="accent3" accent4="accent4" accent5="accent5" accent6="accent6" hlink="hlink" folHlink="folHlink"/>
  <p:sldLayoutIdLst>
    <p:sldLayoutId id="2147483675" r:id="rId1"/>
  </p:sldLayoutIdLst>
  <p:txStyles>
    <p:titleStyle>
      <a:lvl1pPr algn="r"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rgbClr val="38BBB9"/>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38BBB9"/>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574" t="11892" r="1597" b="43407"/>
          <a:stretch/>
        </p:blipFill>
        <p:spPr>
          <a:xfrm>
            <a:off x="0" y="0"/>
            <a:ext cx="9144000" cy="2768600"/>
          </a:xfrm>
          <a:prstGeom prst="rect">
            <a:avLst/>
          </a:prstGeom>
        </p:spPr>
      </p:pic>
      <p:sp>
        <p:nvSpPr>
          <p:cNvPr id="7" name="Rectangle 6"/>
          <p:cNvSpPr/>
          <p:nvPr userDrawn="1"/>
        </p:nvSpPr>
        <p:spPr>
          <a:xfrm>
            <a:off x="0" y="2750473"/>
            <a:ext cx="9144000" cy="1991110"/>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796274"/>
            <a:ext cx="9144000" cy="68108"/>
          </a:xfrm>
          <a:prstGeom prst="rect">
            <a:avLst/>
          </a:prstGeom>
          <a:solidFill>
            <a:srgbClr val="38B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A_logo_gray_tag_Limited.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03671" y="6253990"/>
            <a:ext cx="1167532" cy="475487"/>
          </a:xfrm>
          <a:prstGeom prst="rect">
            <a:avLst/>
          </a:prstGeom>
        </p:spPr>
      </p:pic>
    </p:spTree>
    <p:extLst>
      <p:ext uri="{BB962C8B-B14F-4D97-AF65-F5344CB8AC3E}">
        <p14:creationId xmlns:p14="http://schemas.microsoft.com/office/powerpoint/2010/main" val="3621067902"/>
      </p:ext>
    </p:extLst>
  </p:cSld>
  <p:clrMap bg1="lt1" tx1="dk1" bg2="lt2" tx2="dk2" accent1="accent1" accent2="accent2" accent3="accent3" accent4="accent4" accent5="accent5" accent6="accent6" hlink="hlink" folHlink="folHlink"/>
  <p:sldLayoutIdLst>
    <p:sldLayoutId id="2147483680" r:id="rId1"/>
  </p:sldLayoutIdLst>
  <p:txStyles>
    <p:titleStyle>
      <a:lvl1pPr algn="r"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rgbClr val="38BBB9"/>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38BBB9"/>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9144000" cy="1069810"/>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130337"/>
            <a:ext cx="9144000" cy="68108"/>
          </a:xfrm>
          <a:prstGeom prst="rect">
            <a:avLst/>
          </a:prstGeom>
          <a:solidFill>
            <a:srgbClr val="38B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6126163"/>
            <a:ext cx="9144000" cy="738695"/>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6098"/>
            <a:ext cx="8229600" cy="103371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9" name="Picture 18" descr="TA_logo_white_ta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01904" y="6253990"/>
            <a:ext cx="1167532" cy="475487"/>
          </a:xfrm>
          <a:prstGeom prst="rect">
            <a:avLst/>
          </a:prstGeom>
        </p:spPr>
      </p:pic>
    </p:spTree>
    <p:extLst>
      <p:ext uri="{BB962C8B-B14F-4D97-AF65-F5344CB8AC3E}">
        <p14:creationId xmlns:p14="http://schemas.microsoft.com/office/powerpoint/2010/main" val="3140652915"/>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r" defTabSz="457200" rtl="0" eaLnBrk="1" latinLnBrk="0" hangingPunct="1">
        <a:spcBef>
          <a:spcPct val="0"/>
        </a:spcBef>
        <a:buNone/>
        <a:defRPr sz="3200" b="1" kern="1200">
          <a:solidFill>
            <a:srgbClr val="FFFFFF"/>
          </a:solidFill>
          <a:latin typeface="Arial"/>
          <a:ea typeface="+mj-ea"/>
          <a:cs typeface="Arial"/>
        </a:defRPr>
      </a:lvl1pPr>
    </p:titleStyle>
    <p:bodyStyle>
      <a:lvl1pPr marL="274320" indent="-274320" algn="l" defTabSz="457200" rtl="0" eaLnBrk="1" latinLnBrk="0" hangingPunct="1">
        <a:spcBef>
          <a:spcPts val="672"/>
        </a:spcBef>
        <a:buClr>
          <a:srgbClr val="38BBB9"/>
        </a:buClr>
        <a:buFont typeface="Arial"/>
        <a:buChar char="•"/>
        <a:defRPr sz="2800" b="0" kern="1200">
          <a:solidFill>
            <a:srgbClr val="000000"/>
          </a:solidFill>
          <a:latin typeface="Arial"/>
          <a:ea typeface="+mn-ea"/>
          <a:cs typeface="Arial"/>
        </a:defRPr>
      </a:lvl1pPr>
      <a:lvl2pPr marL="731520" indent="-274320" algn="l" defTabSz="457200" rtl="0" eaLnBrk="1" latinLnBrk="0" hangingPunct="1">
        <a:spcBef>
          <a:spcPct val="20000"/>
        </a:spcBef>
        <a:buClr>
          <a:srgbClr val="38BBB9"/>
        </a:buClr>
        <a:buFont typeface="Arial"/>
        <a:buChar char="•"/>
        <a:defRPr sz="2600" kern="1200">
          <a:solidFill>
            <a:schemeClr val="tx1"/>
          </a:solidFill>
          <a:latin typeface="Arial"/>
          <a:ea typeface="+mn-ea"/>
          <a:cs typeface="Arial"/>
        </a:defRPr>
      </a:lvl2pPr>
      <a:lvl3pPr marL="1257300" indent="-3429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3pPr>
      <a:lvl4pPr marL="1714500" indent="-3429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4pPr>
      <a:lvl5pPr marL="2171700" indent="-3429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normAutofit/>
          </a:bodyPr>
          <a:lstStyle/>
          <a:p>
            <a:r>
              <a:rPr lang="en-US" dirty="0" smtClean="0"/>
              <a:t>Your Guide to Gift and Estate Planning As A Foreign National</a:t>
            </a:r>
            <a:endParaRPr lang="en-US" dirty="0"/>
          </a:p>
        </p:txBody>
      </p:sp>
      <p:sp>
        <p:nvSpPr>
          <p:cNvPr id="3" name="Subtitle 2"/>
          <p:cNvSpPr>
            <a:spLocks noGrp="1"/>
          </p:cNvSpPr>
          <p:nvPr>
            <p:ph type="subTitle" idx="1"/>
          </p:nvPr>
        </p:nvSpPr>
        <p:spPr/>
        <p:txBody>
          <a:bodyPr/>
          <a:lstStyle/>
          <a:p>
            <a:endParaRPr lang="en-US"/>
          </a:p>
        </p:txBody>
      </p:sp>
      <p:sp>
        <p:nvSpPr>
          <p:cNvPr id="8" name="Text Placeholder 11"/>
          <p:cNvSpPr txBox="1">
            <a:spLocks/>
          </p:cNvSpPr>
          <p:nvPr/>
        </p:nvSpPr>
        <p:spPr>
          <a:xfrm>
            <a:off x="285483" y="6476999"/>
            <a:ext cx="1981200" cy="304801"/>
          </a:xfrm>
          <a:prstGeom prst="rect">
            <a:avLst/>
          </a:prstGeom>
        </p:spPr>
        <p:txBody>
          <a:bodyPr/>
          <a:lstStyle>
            <a:lvl1pPr marL="342900" indent="-342900" algn="l" rtl="0" eaLnBrk="1" fontAlgn="base" hangingPunct="1">
              <a:spcBef>
                <a:spcPct val="20000"/>
              </a:spcBef>
              <a:spcAft>
                <a:spcPct val="0"/>
              </a:spcAft>
              <a:buFontTx/>
              <a:buNone/>
              <a:defRPr sz="1000" kern="1200">
                <a:solidFill>
                  <a:srgbClr val="A6A6A6"/>
                </a:solidFill>
                <a:latin typeface="Arial"/>
                <a:ea typeface="ＭＳ Ｐゴシック" charset="-128"/>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a:t>OLA 1711 0514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dirty="0"/>
              <a:t>Estate Taxes for </a:t>
            </a:r>
            <a:r>
              <a:rPr lang="en-US" dirty="0" smtClean="0"/>
              <a:t>Resident </a:t>
            </a:r>
            <a:r>
              <a:rPr lang="en-US" dirty="0"/>
              <a:t>Aliens</a:t>
            </a:r>
          </a:p>
        </p:txBody>
      </p:sp>
      <p:sp>
        <p:nvSpPr>
          <p:cNvPr id="10246" name="Rectangle 6"/>
          <p:cNvSpPr>
            <a:spLocks noGrp="1" noChangeArrowheads="1"/>
          </p:cNvSpPr>
          <p:nvPr>
            <p:ph idx="1"/>
          </p:nvPr>
        </p:nvSpPr>
        <p:spPr/>
        <p:txBody>
          <a:bodyPr/>
          <a:lstStyle/>
          <a:p>
            <a:pPr>
              <a:buFontTx/>
              <a:buNone/>
            </a:pPr>
            <a:r>
              <a:rPr lang="en-US" sz="3000" b="1" dirty="0">
                <a:solidFill>
                  <a:srgbClr val="38BBB9"/>
                </a:solidFill>
              </a:rPr>
              <a:t>How does the estate tax work?</a:t>
            </a:r>
          </a:p>
          <a:p>
            <a:pPr>
              <a:buFont typeface="Arial" pitchFamily="34" charset="0"/>
              <a:buChar char="•"/>
            </a:pPr>
            <a:r>
              <a:rPr lang="en-US" sz="2800" dirty="0"/>
              <a:t>Assessed when assets are transferred at death</a:t>
            </a:r>
          </a:p>
          <a:p>
            <a:pPr>
              <a:buFont typeface="Arial" pitchFamily="34" charset="0"/>
              <a:buChar char="•"/>
            </a:pPr>
            <a:r>
              <a:rPr lang="en-US" sz="2800" dirty="0"/>
              <a:t>Applies to transfer of all worldwide assets</a:t>
            </a:r>
          </a:p>
          <a:p>
            <a:pPr>
              <a:buFont typeface="Arial" pitchFamily="34" charset="0"/>
              <a:buChar char="•"/>
            </a:pPr>
            <a:r>
              <a:rPr lang="en-US" sz="2800" dirty="0"/>
              <a:t>Tax is due within nine months of death</a:t>
            </a:r>
          </a:p>
          <a:p>
            <a:pPr>
              <a:buFont typeface="Arial" pitchFamily="34" charset="0"/>
              <a:buChar char="•"/>
            </a:pPr>
            <a:r>
              <a:rPr lang="en-US" sz="2800" dirty="0"/>
              <a:t>Estate is liable for any taxes due</a:t>
            </a:r>
          </a:p>
          <a:p>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Autofit/>
          </a:bodyPr>
          <a:lstStyle/>
          <a:p>
            <a:r>
              <a:rPr lang="en-US" dirty="0"/>
              <a:t>Lifetime Exemption Amounts and Estate Tax Rates for </a:t>
            </a:r>
            <a:r>
              <a:rPr lang="en-US" dirty="0" smtClean="0"/>
              <a:t> Resident </a:t>
            </a:r>
            <a:r>
              <a:rPr lang="en-US" dirty="0"/>
              <a:t>Aliens</a:t>
            </a:r>
          </a:p>
        </p:txBody>
      </p:sp>
      <p:graphicFrame>
        <p:nvGraphicFramePr>
          <p:cNvPr id="11" name="Group 4"/>
          <p:cNvGraphicFramePr>
            <a:graphicFrameLocks noGrp="1"/>
          </p:cNvGraphicFramePr>
          <p:nvPr>
            <p:extLst>
              <p:ext uri="{D42A27DB-BD31-4B8C-83A1-F6EECF244321}">
                <p14:modId xmlns:p14="http://schemas.microsoft.com/office/powerpoint/2010/main" val="2407134282"/>
              </p:ext>
            </p:extLst>
          </p:nvPr>
        </p:nvGraphicFramePr>
        <p:xfrm>
          <a:off x="731676" y="2288053"/>
          <a:ext cx="7680648" cy="2032622"/>
        </p:xfrm>
        <a:graphic>
          <a:graphicData uri="http://schemas.openxmlformats.org/drawingml/2006/table">
            <a:tbl>
              <a:tblPr>
                <a:effectLst>
                  <a:outerShdw blurRad="50800" dist="38100" dir="2700000" algn="tl" rotWithShape="0">
                    <a:prstClr val="black">
                      <a:alpha val="40000"/>
                    </a:prstClr>
                  </a:outerShdw>
                </a:effectLst>
              </a:tblPr>
              <a:tblGrid>
                <a:gridCol w="2127452"/>
                <a:gridCol w="3328051"/>
                <a:gridCol w="2225145"/>
              </a:tblGrid>
              <a:tr h="782464">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84" charset="2"/>
                        <a:buNone/>
                        <a:tabLst/>
                      </a:pPr>
                      <a:r>
                        <a:rPr kumimoji="0" lang="en-US" sz="2000" b="1" i="0" u="none" strike="noStrike" cap="none" normalizeH="0" baseline="0" dirty="0" smtClean="0">
                          <a:ln>
                            <a:noFill/>
                          </a:ln>
                          <a:solidFill>
                            <a:schemeClr val="bg1"/>
                          </a:solidFill>
                          <a:effectLst/>
                          <a:latin typeface="Arial" charset="0"/>
                        </a:rPr>
                        <a:t>Year</a:t>
                      </a:r>
                    </a:p>
                  </a:txBody>
                  <a:tcPr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Tx/>
                        <a:buFont typeface="Wingdings" pitchFamily="84" charset="2"/>
                        <a:buNone/>
                        <a:tabLst/>
                      </a:pPr>
                      <a:r>
                        <a:rPr kumimoji="0" lang="en-US" sz="2000" b="1" i="0" u="none" strike="noStrike" cap="none" normalizeH="0" baseline="0" dirty="0" smtClean="0">
                          <a:ln>
                            <a:noFill/>
                          </a:ln>
                          <a:solidFill>
                            <a:schemeClr val="bg1"/>
                          </a:solidFill>
                          <a:effectLst/>
                          <a:latin typeface="Arial" charset="0"/>
                        </a:rPr>
                        <a:t>Applicable Lifetime Gift </a:t>
                      </a:r>
                      <a:br>
                        <a:rPr kumimoji="0" lang="en-US" sz="2000" b="1" i="0" u="none" strike="noStrike" cap="none" normalizeH="0" baseline="0" dirty="0" smtClean="0">
                          <a:ln>
                            <a:noFill/>
                          </a:ln>
                          <a:solidFill>
                            <a:schemeClr val="bg1"/>
                          </a:solidFill>
                          <a:effectLst/>
                          <a:latin typeface="Arial" charset="0"/>
                        </a:rPr>
                      </a:br>
                      <a:r>
                        <a:rPr kumimoji="0" lang="en-US" sz="2000" b="1" i="0" u="none" strike="noStrike" cap="none" normalizeH="0" baseline="0" dirty="0" smtClean="0">
                          <a:ln>
                            <a:noFill/>
                          </a:ln>
                          <a:solidFill>
                            <a:schemeClr val="bg1"/>
                          </a:solidFill>
                          <a:effectLst/>
                          <a:latin typeface="Arial" charset="0"/>
                        </a:rPr>
                        <a:t>Exemption Amount</a:t>
                      </a: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Tx/>
                        <a:buFont typeface="Wingdings" pitchFamily="84" charset="2"/>
                        <a:buNone/>
                        <a:tabLst/>
                      </a:pPr>
                      <a:r>
                        <a:rPr kumimoji="0" lang="en-US" sz="2000" b="1" i="0" u="none" strike="noStrike" cap="none" normalizeH="0" baseline="0" dirty="0" smtClean="0">
                          <a:ln>
                            <a:noFill/>
                          </a:ln>
                          <a:solidFill>
                            <a:schemeClr val="bg1"/>
                          </a:solidFill>
                          <a:effectLst/>
                          <a:latin typeface="Arial" charset="0"/>
                        </a:rPr>
                        <a:t>Maximum Gift</a:t>
                      </a:r>
                      <a:br>
                        <a:rPr kumimoji="0" lang="en-US" sz="2000" b="1" i="0" u="none" strike="noStrike" cap="none" normalizeH="0" baseline="0" dirty="0" smtClean="0">
                          <a:ln>
                            <a:noFill/>
                          </a:ln>
                          <a:solidFill>
                            <a:schemeClr val="bg1"/>
                          </a:solidFill>
                          <a:effectLst/>
                          <a:latin typeface="Arial" charset="0"/>
                        </a:rPr>
                      </a:br>
                      <a:r>
                        <a:rPr kumimoji="0" lang="en-US" sz="2000" b="1" i="0" u="none" strike="noStrike" cap="none" normalizeH="0" baseline="0" dirty="0" smtClean="0">
                          <a:ln>
                            <a:noFill/>
                          </a:ln>
                          <a:solidFill>
                            <a:schemeClr val="bg1"/>
                          </a:solidFill>
                          <a:effectLst/>
                          <a:latin typeface="Arial" charset="0"/>
                        </a:rPr>
                        <a:t>Tax Rate</a:t>
                      </a:r>
                    </a:p>
                  </a:txBody>
                  <a:tcPr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r>
              <a:tr h="56145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2014</a:t>
                      </a:r>
                      <a:endParaRPr kumimoji="0" lang="en-US" sz="2000" b="0" i="0" u="none" strike="noStrike" cap="none" normalizeH="0" baseline="0" dirty="0" smtClean="0">
                        <a:ln>
                          <a:noFill/>
                        </a:ln>
                        <a:solidFill>
                          <a:srgbClr val="666666"/>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$5,340,000</a:t>
                      </a: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40%</a:t>
                      </a: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r>
              <a:tr h="68870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2015 or later</a:t>
                      </a:r>
                      <a:endParaRPr kumimoji="0" lang="en-US" sz="2000" b="0" i="0" u="none" strike="noStrike" cap="none" normalizeH="0" baseline="0" dirty="0" smtClean="0">
                        <a:ln>
                          <a:noFill/>
                        </a:ln>
                        <a:solidFill>
                          <a:srgbClr val="666666"/>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$5,340,000</a:t>
                      </a:r>
                    </a:p>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Indexed for inflation from 2011</a:t>
                      </a: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40%</a:t>
                      </a: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dirty="0"/>
              <a:t>Transfers to U.S. Citizen Spouse</a:t>
            </a:r>
          </a:p>
        </p:txBody>
      </p:sp>
      <p:sp>
        <p:nvSpPr>
          <p:cNvPr id="12294" name="Rectangle 6"/>
          <p:cNvSpPr>
            <a:spLocks noGrp="1" noChangeArrowheads="1"/>
          </p:cNvSpPr>
          <p:nvPr>
            <p:ph idx="1"/>
          </p:nvPr>
        </p:nvSpPr>
        <p:spPr/>
        <p:txBody>
          <a:bodyPr/>
          <a:lstStyle/>
          <a:p>
            <a:pPr>
              <a:buFontTx/>
              <a:buNone/>
            </a:pPr>
            <a:r>
              <a:rPr lang="en-US" sz="3000" b="1" dirty="0">
                <a:solidFill>
                  <a:srgbClr val="38BBB9"/>
                </a:solidFill>
              </a:rPr>
              <a:t>Unlimited Marital Deduction</a:t>
            </a:r>
          </a:p>
          <a:p>
            <a:pPr>
              <a:buFont typeface="Arial" pitchFamily="34" charset="0"/>
              <a:buChar char="•"/>
            </a:pPr>
            <a:r>
              <a:rPr lang="en-US" dirty="0"/>
              <a:t>Permits unlimited amount of assets to be transferred between spouses free of gift </a:t>
            </a:r>
            <a:r>
              <a:rPr lang="en-US" dirty="0" smtClean="0"/>
              <a:t/>
            </a:r>
            <a:br>
              <a:rPr lang="en-US" dirty="0" smtClean="0"/>
            </a:br>
            <a:r>
              <a:rPr lang="en-US" dirty="0" smtClean="0"/>
              <a:t>or </a:t>
            </a:r>
            <a:r>
              <a:rPr lang="en-US" dirty="0"/>
              <a:t>estate taxes</a:t>
            </a:r>
          </a:p>
          <a:p>
            <a:pPr>
              <a:buFont typeface="Arial" pitchFamily="34" charset="0"/>
              <a:buChar char="•"/>
            </a:pPr>
            <a:r>
              <a:rPr lang="en-US" dirty="0"/>
              <a:t>Only available if recipient spouse is </a:t>
            </a:r>
            <a:r>
              <a:rPr lang="en-US" dirty="0" smtClean="0"/>
              <a:t/>
            </a:r>
            <a:br>
              <a:rPr lang="en-US" dirty="0" smtClean="0"/>
            </a:br>
            <a:r>
              <a:rPr lang="en-US" dirty="0" smtClean="0"/>
              <a:t>U.S</a:t>
            </a:r>
            <a:r>
              <a:rPr lang="en-US" dirty="0"/>
              <a:t>. </a:t>
            </a:r>
            <a:r>
              <a:rPr lang="en-US" dirty="0" smtClean="0"/>
              <a:t>citizen</a:t>
            </a:r>
          </a:p>
          <a:p>
            <a:pPr>
              <a:buFont typeface="Arial" pitchFamily="34" charset="0"/>
              <a:buChar char="•"/>
            </a:pPr>
            <a:r>
              <a:rPr lang="en-US" dirty="0" smtClean="0"/>
              <a:t>"Super" annual exclusion for gifts to non-U.S. citizen spouse: $145,000</a:t>
            </a:r>
          </a:p>
          <a:p>
            <a:pPr>
              <a:buNone/>
            </a:pP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dirty="0">
                <a:solidFill>
                  <a:schemeClr val="bg1"/>
                </a:solidFill>
              </a:rPr>
              <a:t>Foreign </a:t>
            </a:r>
            <a:r>
              <a:rPr lang="en-US" dirty="0" smtClean="0">
                <a:solidFill>
                  <a:schemeClr val="bg1"/>
                </a:solidFill>
              </a:rPr>
              <a:t>National Married </a:t>
            </a:r>
            <a:r>
              <a:rPr lang="en-US" smtClean="0">
                <a:solidFill>
                  <a:schemeClr val="bg1"/>
                </a:solidFill>
              </a:rPr>
              <a:t>to U.S. Citizen</a:t>
            </a:r>
            <a:endParaRPr lang="en-US" dirty="0" smtClean="0">
              <a:solidFill>
                <a:schemeClr val="bg1"/>
              </a:solidFill>
            </a:endParaRPr>
          </a:p>
        </p:txBody>
      </p:sp>
      <p:sp>
        <p:nvSpPr>
          <p:cNvPr id="3" name="Text Placeholder 2"/>
          <p:cNvSpPr>
            <a:spLocks noGrp="1"/>
          </p:cNvSpPr>
          <p:nvPr>
            <p:ph idx="1"/>
          </p:nvPr>
        </p:nvSpPr>
        <p:spPr/>
        <p:txBody>
          <a:bodyPr>
            <a:normAutofit/>
          </a:bodyPr>
          <a:lstStyle/>
          <a:p>
            <a:pPr>
              <a:buFont typeface="Arial" pitchFamily="34" charset="0"/>
              <a:buChar char="•"/>
            </a:pPr>
            <a:r>
              <a:rPr lang="en-US" sz="2800" dirty="0" smtClean="0"/>
              <a:t>Mark and Anna</a:t>
            </a:r>
          </a:p>
          <a:p>
            <a:pPr>
              <a:buFont typeface="Arial" pitchFamily="34" charset="0"/>
              <a:buChar char="•"/>
            </a:pPr>
            <a:r>
              <a:rPr lang="en-US" sz="2800" dirty="0" smtClean="0"/>
              <a:t>Mark, a U.S. citizen </a:t>
            </a:r>
          </a:p>
          <a:p>
            <a:pPr>
              <a:buFont typeface="Arial" pitchFamily="34" charset="0"/>
              <a:buChar char="•"/>
            </a:pPr>
            <a:r>
              <a:rPr lang="en-US" sz="2800" dirty="0" smtClean="0"/>
              <a:t>Anna, a Philippine citizen </a:t>
            </a:r>
            <a:br>
              <a:rPr lang="en-US" sz="2800" dirty="0" smtClean="0"/>
            </a:br>
            <a:r>
              <a:rPr lang="en-US" sz="2800" dirty="0" smtClean="0"/>
              <a:t>and U.S. Resident Alien</a:t>
            </a:r>
            <a:endParaRPr lang="en-US" sz="2800" dirty="0"/>
          </a:p>
        </p:txBody>
      </p:sp>
      <p:pic>
        <p:nvPicPr>
          <p:cNvPr id="8" name="Picture 7" descr="10170144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954" y="1454150"/>
            <a:ext cx="2906059" cy="4359652"/>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Foreign </a:t>
            </a:r>
            <a:r>
              <a:rPr lang="en-US" dirty="0" smtClean="0"/>
              <a:t>National Married </a:t>
            </a:r>
            <a:r>
              <a:rPr lang="en-US" dirty="0"/>
              <a:t>to </a:t>
            </a:r>
            <a:r>
              <a:rPr lang="en-US" dirty="0" smtClean="0"/>
              <a:t>U.S. Citizen</a:t>
            </a:r>
            <a:endParaRPr lang="en-US" dirty="0"/>
          </a:p>
        </p:txBody>
      </p:sp>
      <p:pic>
        <p:nvPicPr>
          <p:cNvPr id="3" name="Picture 2" descr="New-Estatel-Dark-g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168" y="2013077"/>
            <a:ext cx="883476" cy="871539"/>
          </a:xfrm>
          <a:prstGeom prst="rect">
            <a:avLst/>
          </a:prstGeom>
          <a:effectLst>
            <a:outerShdw blurRad="50800" dist="38100" dir="2700000" algn="tl" rotWithShape="0">
              <a:prstClr val="black">
                <a:alpha val="40000"/>
              </a:prstClr>
            </a:outerShdw>
          </a:effectLst>
        </p:spPr>
      </p:pic>
      <p:sp>
        <p:nvSpPr>
          <p:cNvPr id="4" name="Right Arrow 3"/>
          <p:cNvSpPr/>
          <p:nvPr/>
        </p:nvSpPr>
        <p:spPr>
          <a:xfrm>
            <a:off x="3270338" y="2962567"/>
            <a:ext cx="435429" cy="381000"/>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10" name="Rectangle 9"/>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12" name="Picture 11" descr="ma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11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National Married to </a:t>
            </a:r>
            <a:r>
              <a:rPr lang="en-US" dirty="0" smtClean="0"/>
              <a:t>U.S. Citizen</a:t>
            </a:r>
            <a:endParaRPr lang="en-US" dirty="0"/>
          </a:p>
        </p:txBody>
      </p:sp>
      <p:sp>
        <p:nvSpPr>
          <p:cNvPr id="5" name="Rectangle 4"/>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6" name="Rectangle 5"/>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7" name="Picture 6"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pic>
        <p:nvPicPr>
          <p:cNvPr id="10" name="Picture 9" descr="New-Estatel-Dark-g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2648" y="2051385"/>
            <a:ext cx="883476" cy="871539"/>
          </a:xfrm>
          <a:prstGeom prst="rect">
            <a:avLst/>
          </a:prstGeom>
          <a:effectLst>
            <a:outerShdw blurRad="50800" dist="38100" dir="2700000" algn="tl" rotWithShape="0">
              <a:prstClr val="black">
                <a:alpha val="40000"/>
              </a:prstClr>
            </a:outerShdw>
          </a:effectLst>
        </p:spPr>
      </p:pic>
      <p:sp>
        <p:nvSpPr>
          <p:cNvPr id="12" name="Right Arrow 11"/>
          <p:cNvSpPr/>
          <p:nvPr/>
        </p:nvSpPr>
        <p:spPr>
          <a:xfrm>
            <a:off x="5383818" y="3000875"/>
            <a:ext cx="435429" cy="381000"/>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4935958" y="1608594"/>
            <a:ext cx="3192042" cy="4284202"/>
          </a:xfrm>
          <a:prstGeom prst="rect">
            <a:avLst/>
          </a:prstGeom>
          <a:noFill/>
          <a:ln w="57150">
            <a:solidFill>
              <a:srgbClr val="C60B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792134" y="3977981"/>
            <a:ext cx="3522134" cy="610948"/>
          </a:xfrm>
          <a:prstGeom prst="rect">
            <a:avLst/>
          </a:prstGeom>
          <a:solidFill>
            <a:srgbClr val="38BBB9"/>
          </a:solidFill>
        </p:spPr>
        <p:txBody>
          <a:bodyPr wrap="square" lIns="0" tIns="0" rIns="0" bIns="0" rtlCol="0">
            <a:noAutofit/>
          </a:bodyPr>
          <a:lstStyle/>
          <a:p>
            <a:pPr algn="ctr" fontAlgn="auto">
              <a:spcAft>
                <a:spcPts val="0"/>
              </a:spcAft>
            </a:pPr>
            <a:r>
              <a:rPr lang="en-US" sz="2000" b="1" dirty="0" smtClean="0">
                <a:solidFill>
                  <a:srgbClr val="FFFFFF"/>
                </a:solidFill>
                <a:latin typeface="Arial"/>
                <a:cs typeface="Arial"/>
              </a:rPr>
              <a:t>No Unlimited </a:t>
            </a:r>
          </a:p>
          <a:p>
            <a:pPr algn="ctr" fontAlgn="auto">
              <a:spcAft>
                <a:spcPts val="0"/>
              </a:spcAft>
            </a:pPr>
            <a:r>
              <a:rPr lang="en-US" sz="2000" b="1" dirty="0" smtClean="0">
                <a:solidFill>
                  <a:srgbClr val="FFFFFF"/>
                </a:solidFill>
                <a:latin typeface="Arial"/>
                <a:cs typeface="Arial"/>
              </a:rPr>
              <a:t>Marital Deduction</a:t>
            </a:r>
          </a:p>
        </p:txBody>
      </p:sp>
    </p:spTree>
    <p:extLst>
      <p:ext uri="{BB962C8B-B14F-4D97-AF65-F5344CB8AC3E}">
        <p14:creationId xmlns:p14="http://schemas.microsoft.com/office/powerpoint/2010/main" val="109643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xit" presetSubtype="0" fill="hold" grpId="0" nodeType="afterEffect">
                                  <p:stCondLst>
                                    <p:cond delay="100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National Married to </a:t>
            </a:r>
            <a:r>
              <a:rPr lang="en-US" dirty="0" smtClean="0"/>
              <a:t>U.S. Citizen</a:t>
            </a:r>
            <a:endParaRPr lang="en-US" dirty="0"/>
          </a:p>
        </p:txBody>
      </p:sp>
      <p:sp>
        <p:nvSpPr>
          <p:cNvPr id="5" name="Rectangle 4"/>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6" name="Rectangle 5"/>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7" name="Picture 6"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pic>
        <p:nvPicPr>
          <p:cNvPr id="10" name="Picture 9" descr="New-Estatel-Dark-g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2648" y="2051385"/>
            <a:ext cx="883476" cy="871539"/>
          </a:xfrm>
          <a:prstGeom prst="rect">
            <a:avLst/>
          </a:prstGeom>
          <a:effectLst>
            <a:outerShdw blurRad="50800" dist="38100" dir="2700000" algn="tl" rotWithShape="0">
              <a:prstClr val="black">
                <a:alpha val="40000"/>
              </a:prstClr>
            </a:outerShdw>
          </a:effectLst>
        </p:spPr>
      </p:pic>
      <p:sp>
        <p:nvSpPr>
          <p:cNvPr id="14" name="Right Arrow 13"/>
          <p:cNvSpPr/>
          <p:nvPr/>
        </p:nvSpPr>
        <p:spPr>
          <a:xfrm rot="10800000">
            <a:off x="5351628" y="3007923"/>
            <a:ext cx="447065" cy="525024"/>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5" name="Rectangle 14"/>
          <p:cNvSpPr/>
          <p:nvPr/>
        </p:nvSpPr>
        <p:spPr>
          <a:xfrm>
            <a:off x="4935958" y="1608594"/>
            <a:ext cx="3192042" cy="4284201"/>
          </a:xfrm>
          <a:prstGeom prst="rect">
            <a:avLst/>
          </a:prstGeom>
          <a:noFill/>
          <a:ln w="57150">
            <a:solidFill>
              <a:srgbClr val="C60B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577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National Married to </a:t>
            </a:r>
            <a:r>
              <a:rPr lang="en-US" dirty="0" smtClean="0"/>
              <a:t>U.S. Citizen</a:t>
            </a:r>
            <a:endParaRPr lang="en-US" dirty="0"/>
          </a:p>
        </p:txBody>
      </p:sp>
      <p:sp>
        <p:nvSpPr>
          <p:cNvPr id="5" name="Rectangle 4"/>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6" name="Rectangle 5"/>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7" name="Picture 6"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pic>
        <p:nvPicPr>
          <p:cNvPr id="11" name="Picture 10" descr="New-Estatel-Dark-g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3040" y="2017118"/>
            <a:ext cx="883476" cy="871539"/>
          </a:xfrm>
          <a:prstGeom prst="rect">
            <a:avLst/>
          </a:prstGeom>
          <a:effectLst>
            <a:outerShdw blurRad="50800" dist="38100" dir="2700000" algn="tl" rotWithShape="0">
              <a:prstClr val="black">
                <a:alpha val="40000"/>
              </a:prstClr>
            </a:outerShdw>
          </a:effectLst>
        </p:spPr>
      </p:pic>
      <p:sp>
        <p:nvSpPr>
          <p:cNvPr id="13" name="Right Arrow 12"/>
          <p:cNvSpPr/>
          <p:nvPr/>
        </p:nvSpPr>
        <p:spPr>
          <a:xfrm rot="10800000">
            <a:off x="3188236" y="2962276"/>
            <a:ext cx="435429" cy="381000"/>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6" name="Rectangle 15"/>
          <p:cNvSpPr/>
          <p:nvPr/>
        </p:nvSpPr>
        <p:spPr>
          <a:xfrm>
            <a:off x="992430" y="1387475"/>
            <a:ext cx="3108960" cy="4513791"/>
          </a:xfrm>
          <a:prstGeom prst="rect">
            <a:avLst/>
          </a:prstGeom>
          <a:noFill/>
          <a:ln w="57150">
            <a:solidFill>
              <a:srgbClr val="38BBB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95867" y="3832919"/>
            <a:ext cx="3547533" cy="950747"/>
          </a:xfrm>
          <a:prstGeom prst="rect">
            <a:avLst/>
          </a:prstGeom>
          <a:solidFill>
            <a:srgbClr val="C60B20"/>
          </a:solidFill>
          <a:ln>
            <a:no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fontAlgn="auto">
              <a:spcAft>
                <a:spcPts val="0"/>
              </a:spcAft>
            </a:pPr>
            <a:r>
              <a:rPr lang="en-US" sz="2800" b="1" dirty="0" smtClean="0">
                <a:solidFill>
                  <a:srgbClr val="FFFFFF"/>
                </a:solidFill>
                <a:latin typeface="Arial"/>
                <a:cs typeface="Arial"/>
              </a:rPr>
              <a:t>Unlimited Marital Deduction</a:t>
            </a:r>
          </a:p>
        </p:txBody>
      </p:sp>
    </p:spTree>
    <p:extLst>
      <p:ext uri="{BB962C8B-B14F-4D97-AF65-F5344CB8AC3E}">
        <p14:creationId xmlns:p14="http://schemas.microsoft.com/office/powerpoint/2010/main" val="15805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xit" presetSubtype="0" fill="hold" grpId="0" nodeType="afterEffect">
                                  <p:stCondLst>
                                    <p:cond delay="100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QDOT</a:t>
            </a:r>
            <a:endParaRPr lang="en-US" dirty="0"/>
          </a:p>
        </p:txBody>
      </p:sp>
      <p:grpSp>
        <p:nvGrpSpPr>
          <p:cNvPr id="26" name="Group 6"/>
          <p:cNvGrpSpPr>
            <a:grpSpLocks/>
          </p:cNvGrpSpPr>
          <p:nvPr/>
        </p:nvGrpSpPr>
        <p:grpSpPr bwMode="auto">
          <a:xfrm>
            <a:off x="304800" y="2241550"/>
            <a:ext cx="2173288" cy="2859088"/>
            <a:chOff x="0" y="0"/>
            <a:chExt cx="172" cy="226"/>
          </a:xfrm>
        </p:grpSpPr>
        <p:sp>
          <p:nvSpPr>
            <p:cNvPr id="27" name="AutoShape 7"/>
            <p:cNvSpPr>
              <a:spLocks/>
            </p:cNvSpPr>
            <p:nvPr/>
          </p:nvSpPr>
          <p:spPr bwMode="auto">
            <a:xfrm>
              <a:off x="0" y="158"/>
              <a:ext cx="172"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spAutoFit/>
            </a:bodyPr>
            <a:lstStyle/>
            <a:p>
              <a:pPr algn="ctr" defTabSz="914400">
                <a:defRPr/>
              </a:pPr>
              <a:r>
                <a:rPr lang="en-US" sz="2000">
                  <a:latin typeface="Arial" charset="0"/>
                  <a:cs typeface="Arial" charset="0"/>
                  <a:sym typeface="Arial" charset="0"/>
                </a:rPr>
                <a:t>Mark</a:t>
              </a:r>
              <a:endParaRPr lang="en-US" sz="1800">
                <a:cs typeface="Helvetica" charset="0"/>
              </a:endParaRPr>
            </a:p>
            <a:p>
              <a:pPr algn="ctr" defTabSz="914400">
                <a:defRPr/>
              </a:pPr>
              <a:r>
                <a:rPr lang="en-US" sz="2000" b="1">
                  <a:latin typeface="Arial" charset="0"/>
                  <a:cs typeface="Arial" charset="0"/>
                  <a:sym typeface="Arial" charset="0"/>
                </a:rPr>
                <a:t>U.S. Citizen</a:t>
              </a:r>
              <a:endParaRPr lang="en-US">
                <a:cs typeface="Helvetica" charset="0"/>
              </a:endParaRPr>
            </a:p>
          </p:txBody>
        </p:sp>
        <p:pic>
          <p:nvPicPr>
            <p:cNvPr id="28" name="Picture 8" descr="image40.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 y="0"/>
              <a:ext cx="46" cy="153"/>
            </a:xfrm>
            <a:prstGeom prst="rect">
              <a:avLst/>
            </a:prstGeom>
            <a:noFill/>
            <a:ln>
              <a:noFill/>
            </a:ln>
            <a:effectLst>
              <a:outerShdw blurRad="50800" dist="38100" dir="2700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nvGrpSpPr>
          <p:cNvPr id="29" name="Group 12"/>
          <p:cNvGrpSpPr>
            <a:grpSpLocks/>
          </p:cNvGrpSpPr>
          <p:nvPr/>
        </p:nvGrpSpPr>
        <p:grpSpPr bwMode="auto">
          <a:xfrm>
            <a:off x="5983288" y="2241550"/>
            <a:ext cx="2778125" cy="3157538"/>
            <a:chOff x="0" y="0"/>
            <a:chExt cx="219" cy="249"/>
          </a:xfrm>
        </p:grpSpPr>
        <p:sp>
          <p:nvSpPr>
            <p:cNvPr id="30" name="AutoShape 13"/>
            <p:cNvSpPr>
              <a:spLocks/>
            </p:cNvSpPr>
            <p:nvPr/>
          </p:nvSpPr>
          <p:spPr bwMode="auto">
            <a:xfrm>
              <a:off x="0" y="148"/>
              <a:ext cx="21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algn="ctr" defTabSz="914400">
                <a:defRPr/>
              </a:pPr>
              <a:r>
                <a:rPr lang="en-US" sz="2000" dirty="0">
                  <a:latin typeface="Arial" charset="0"/>
                  <a:cs typeface="Arial" charset="0"/>
                  <a:sym typeface="Arial" charset="0"/>
                </a:rPr>
                <a:t>Anna</a:t>
              </a:r>
              <a:endParaRPr lang="en-US" sz="1800" dirty="0">
                <a:cs typeface="Helvetica" charset="0"/>
              </a:endParaRPr>
            </a:p>
            <a:p>
              <a:pPr algn="ctr" defTabSz="914400">
                <a:defRPr/>
              </a:pPr>
              <a:r>
                <a:rPr lang="en-US" sz="2000" b="1" dirty="0">
                  <a:latin typeface="Arial" charset="0"/>
                  <a:cs typeface="Arial" charset="0"/>
                  <a:sym typeface="Arial" charset="0"/>
                </a:rPr>
                <a:t>Philippine Citizen</a:t>
              </a:r>
              <a:endParaRPr lang="en-US" sz="1800" dirty="0">
                <a:cs typeface="Helvetica" charset="0"/>
              </a:endParaRPr>
            </a:p>
            <a:p>
              <a:pPr algn="ctr" defTabSz="914400">
                <a:defRPr/>
              </a:pPr>
              <a:r>
                <a:rPr lang="en-US" sz="2000" b="1" dirty="0">
                  <a:latin typeface="Arial" charset="0"/>
                  <a:cs typeface="Arial" charset="0"/>
                  <a:sym typeface="Arial" charset="0"/>
                </a:rPr>
                <a:t>Resident Alien</a:t>
              </a:r>
              <a:br>
                <a:rPr lang="en-US" sz="2000" b="1" dirty="0">
                  <a:latin typeface="Arial" charset="0"/>
                  <a:cs typeface="Arial" charset="0"/>
                  <a:sym typeface="Arial" charset="0"/>
                </a:rPr>
              </a:br>
              <a:endParaRPr lang="en-US" dirty="0">
                <a:cs typeface="Helvetica" charset="0"/>
              </a:endParaRPr>
            </a:p>
          </p:txBody>
        </p:sp>
        <p:pic>
          <p:nvPicPr>
            <p:cNvPr id="31" name="Picture 14" descr="image4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 y="0"/>
              <a:ext cx="42" cy="152"/>
            </a:xfrm>
            <a:prstGeom prst="rect">
              <a:avLst/>
            </a:prstGeom>
            <a:noFill/>
            <a:ln>
              <a:noFill/>
            </a:ln>
            <a:effectLst>
              <a:outerShdw blurRad="50800" dist="38100" dir="2700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nvGrpSpPr>
          <p:cNvPr id="32" name="Group 1"/>
          <p:cNvGrpSpPr>
            <a:grpSpLocks/>
          </p:cNvGrpSpPr>
          <p:nvPr/>
        </p:nvGrpSpPr>
        <p:grpSpPr bwMode="auto">
          <a:xfrm>
            <a:off x="3544888" y="2514600"/>
            <a:ext cx="1865312" cy="1698625"/>
            <a:chOff x="2057400" y="2514600"/>
            <a:chExt cx="1865312" cy="1698625"/>
          </a:xfrm>
        </p:grpSpPr>
        <p:pic>
          <p:nvPicPr>
            <p:cNvPr id="33" name="Picture 5" descr="image39.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57400" y="2636838"/>
              <a:ext cx="1384300" cy="1576387"/>
            </a:xfrm>
            <a:prstGeom prst="rect">
              <a:avLst/>
            </a:prstGeom>
            <a:noFill/>
            <a:ln>
              <a:noFill/>
            </a:ln>
            <a:effectLst>
              <a:outerShdw blurRad="50800" dist="38100" dir="2700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nvGrpSpPr>
            <p:cNvPr id="34" name="Group 15"/>
            <p:cNvGrpSpPr>
              <a:grpSpLocks/>
            </p:cNvGrpSpPr>
            <p:nvPr/>
          </p:nvGrpSpPr>
          <p:grpSpPr bwMode="auto">
            <a:xfrm>
              <a:off x="2057400" y="2514600"/>
              <a:ext cx="1865312" cy="1073150"/>
              <a:chOff x="0" y="0"/>
              <a:chExt cx="147" cy="85"/>
            </a:xfrm>
          </p:grpSpPr>
          <p:pic>
            <p:nvPicPr>
              <p:cNvPr id="35" name="Picture 16" descr="image42.gi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020000">
                <a:off x="87" y="5"/>
                <a:ext cx="51" cy="74"/>
              </a:xfrm>
              <a:prstGeom prst="rect">
                <a:avLst/>
              </a:prstGeom>
              <a:noFill/>
              <a:ln>
                <a:noFill/>
              </a:ln>
              <a:effectLst>
                <a:outerShdw blurRad="50800" dist="38100" dir="2700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6" name="Picture 17" descr="image43.pd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591612">
                <a:off x="2" y="21"/>
                <a:ext cx="108" cy="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37" name="Group 5"/>
          <p:cNvGrpSpPr>
            <a:grpSpLocks/>
          </p:cNvGrpSpPr>
          <p:nvPr/>
        </p:nvGrpSpPr>
        <p:grpSpPr bwMode="auto">
          <a:xfrm>
            <a:off x="1881188" y="3048000"/>
            <a:ext cx="2157412" cy="701675"/>
            <a:chOff x="1767796" y="3048000"/>
            <a:chExt cx="2158092" cy="701614"/>
          </a:xfrm>
        </p:grpSpPr>
        <p:sp>
          <p:nvSpPr>
            <p:cNvPr id="38" name="AutoShape 9"/>
            <p:cNvSpPr>
              <a:spLocks/>
            </p:cNvSpPr>
            <p:nvPr/>
          </p:nvSpPr>
          <p:spPr bwMode="auto">
            <a:xfrm>
              <a:off x="1767796" y="3048000"/>
              <a:ext cx="1548300" cy="701614"/>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39" name="TextBox 38"/>
            <p:cNvSpPr txBox="1"/>
            <p:nvPr/>
          </p:nvSpPr>
          <p:spPr>
            <a:xfrm>
              <a:off x="1791616" y="3154354"/>
              <a:ext cx="2134272" cy="461922"/>
            </a:xfrm>
            <a:prstGeom prst="rect">
              <a:avLst/>
            </a:prstGeom>
            <a:noFill/>
          </p:spPr>
          <p:txBody>
            <a:bodyPr>
              <a:spAutoFit/>
            </a:bodyPr>
            <a:lstStyle/>
            <a:p>
              <a:pPr>
                <a:defRPr/>
              </a:pPr>
              <a:r>
                <a:rPr lang="en-US" sz="2400" b="1" dirty="0">
                  <a:solidFill>
                    <a:schemeClr val="bg1"/>
                  </a:solidFill>
                  <a:effectLst>
                    <a:outerShdw blurRad="50800" dist="38100" dir="2700000" algn="tl" rotWithShape="0">
                      <a:prstClr val="black">
                        <a:alpha val="40000"/>
                      </a:prstClr>
                    </a:outerShdw>
                  </a:effectLst>
                  <a:latin typeface="+mn-lt"/>
                  <a:cs typeface="Helvetica" charset="0"/>
                </a:rPr>
                <a:t>$ $ $ $ $</a:t>
              </a:r>
            </a:p>
          </p:txBody>
        </p:sp>
      </p:grpSp>
      <p:grpSp>
        <p:nvGrpSpPr>
          <p:cNvPr id="40" name="Group 4"/>
          <p:cNvGrpSpPr>
            <a:grpSpLocks/>
          </p:cNvGrpSpPr>
          <p:nvPr/>
        </p:nvGrpSpPr>
        <p:grpSpPr bwMode="auto">
          <a:xfrm>
            <a:off x="5526088" y="3314700"/>
            <a:ext cx="381000" cy="381000"/>
            <a:chOff x="2743200" y="5257800"/>
            <a:chExt cx="381000" cy="381000"/>
          </a:xfrm>
        </p:grpSpPr>
        <p:sp>
          <p:nvSpPr>
            <p:cNvPr id="41" name="AutoShape 9"/>
            <p:cNvSpPr>
              <a:spLocks/>
            </p:cNvSpPr>
            <p:nvPr/>
          </p:nvSpPr>
          <p:spPr bwMode="auto">
            <a:xfrm>
              <a:off x="2743200" y="5257800"/>
              <a:ext cx="381000" cy="381000"/>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42" name="TextBox 41"/>
            <p:cNvSpPr txBox="1"/>
            <p:nvPr/>
          </p:nvSpPr>
          <p:spPr>
            <a:xfrm>
              <a:off x="2743200" y="5267325"/>
              <a:ext cx="304800" cy="338138"/>
            </a:xfrm>
            <a:prstGeom prst="rect">
              <a:avLst/>
            </a:prstGeom>
            <a:noFill/>
          </p:spPr>
          <p:txBody>
            <a:bodyPr>
              <a:spAutoFit/>
            </a:bodyPr>
            <a:lstStyle/>
            <a:p>
              <a:pPr>
                <a:defRPr/>
              </a:pPr>
              <a:r>
                <a:rPr lang="en-US" sz="1600" b="1" dirty="0">
                  <a:solidFill>
                    <a:schemeClr val="bg1"/>
                  </a:solidFill>
                  <a:effectLst>
                    <a:outerShdw blurRad="50800" dist="38100" dir="2700000" algn="tl" rotWithShape="0">
                      <a:prstClr val="black">
                        <a:alpha val="40000"/>
                      </a:prstClr>
                    </a:outerShdw>
                  </a:effectLst>
                  <a:latin typeface="+mn-lt"/>
                  <a:cs typeface="Helvetica" charset="0"/>
                </a:rPr>
                <a:t>$</a:t>
              </a:r>
            </a:p>
          </p:txBody>
        </p:sp>
      </p:grpSp>
      <p:grpSp>
        <p:nvGrpSpPr>
          <p:cNvPr id="43" name="Group 35"/>
          <p:cNvGrpSpPr>
            <a:grpSpLocks/>
          </p:cNvGrpSpPr>
          <p:nvPr/>
        </p:nvGrpSpPr>
        <p:grpSpPr bwMode="auto">
          <a:xfrm>
            <a:off x="6059488" y="3314700"/>
            <a:ext cx="381000" cy="381000"/>
            <a:chOff x="2743200" y="5257800"/>
            <a:chExt cx="381000" cy="381000"/>
          </a:xfrm>
        </p:grpSpPr>
        <p:sp>
          <p:nvSpPr>
            <p:cNvPr id="44" name="AutoShape 9"/>
            <p:cNvSpPr>
              <a:spLocks/>
            </p:cNvSpPr>
            <p:nvPr/>
          </p:nvSpPr>
          <p:spPr bwMode="auto">
            <a:xfrm>
              <a:off x="2743200" y="5257800"/>
              <a:ext cx="381000" cy="381000"/>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45" name="TextBox 44"/>
            <p:cNvSpPr txBox="1"/>
            <p:nvPr/>
          </p:nvSpPr>
          <p:spPr>
            <a:xfrm>
              <a:off x="2743200" y="5267325"/>
              <a:ext cx="304800" cy="338138"/>
            </a:xfrm>
            <a:prstGeom prst="rect">
              <a:avLst/>
            </a:prstGeom>
            <a:noFill/>
          </p:spPr>
          <p:txBody>
            <a:bodyPr>
              <a:spAutoFit/>
            </a:bodyPr>
            <a:lstStyle/>
            <a:p>
              <a:pPr>
                <a:defRPr/>
              </a:pPr>
              <a:r>
                <a:rPr lang="en-US" sz="1600" b="1" dirty="0">
                  <a:solidFill>
                    <a:schemeClr val="bg1"/>
                  </a:solidFill>
                  <a:effectLst>
                    <a:outerShdw blurRad="50800" dist="38100" dir="2700000" algn="tl" rotWithShape="0">
                      <a:prstClr val="black">
                        <a:alpha val="40000"/>
                      </a:prstClr>
                    </a:outerShdw>
                  </a:effectLst>
                  <a:latin typeface="+mn-lt"/>
                  <a:cs typeface="Helvetica" charset="0"/>
                </a:rPr>
                <a:t>$</a:t>
              </a:r>
            </a:p>
          </p:txBody>
        </p:sp>
      </p:grpSp>
      <p:grpSp>
        <p:nvGrpSpPr>
          <p:cNvPr id="46" name="Group 38"/>
          <p:cNvGrpSpPr>
            <a:grpSpLocks/>
          </p:cNvGrpSpPr>
          <p:nvPr/>
        </p:nvGrpSpPr>
        <p:grpSpPr bwMode="auto">
          <a:xfrm>
            <a:off x="6592888" y="3314700"/>
            <a:ext cx="381000" cy="381000"/>
            <a:chOff x="2743200" y="5257800"/>
            <a:chExt cx="381000" cy="381000"/>
          </a:xfrm>
        </p:grpSpPr>
        <p:sp>
          <p:nvSpPr>
            <p:cNvPr id="70" name="AutoShape 9"/>
            <p:cNvSpPr>
              <a:spLocks/>
            </p:cNvSpPr>
            <p:nvPr/>
          </p:nvSpPr>
          <p:spPr bwMode="auto">
            <a:xfrm>
              <a:off x="2743200" y="5257800"/>
              <a:ext cx="381000" cy="381000"/>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71" name="TextBox 70"/>
            <p:cNvSpPr txBox="1"/>
            <p:nvPr/>
          </p:nvSpPr>
          <p:spPr>
            <a:xfrm>
              <a:off x="2743200" y="5267325"/>
              <a:ext cx="304800" cy="338138"/>
            </a:xfrm>
            <a:prstGeom prst="rect">
              <a:avLst/>
            </a:prstGeom>
            <a:noFill/>
          </p:spPr>
          <p:txBody>
            <a:bodyPr>
              <a:spAutoFit/>
            </a:bodyPr>
            <a:lstStyle/>
            <a:p>
              <a:pPr>
                <a:defRPr/>
              </a:pPr>
              <a:r>
                <a:rPr lang="en-US" sz="1600" b="1" dirty="0">
                  <a:solidFill>
                    <a:schemeClr val="bg1"/>
                  </a:solidFill>
                  <a:effectLst>
                    <a:outerShdw blurRad="50800" dist="38100" dir="2700000" algn="tl" rotWithShape="0">
                      <a:prstClr val="black">
                        <a:alpha val="40000"/>
                      </a:prstClr>
                    </a:outerShdw>
                  </a:effectLst>
                  <a:latin typeface="+mn-lt"/>
                  <a:cs typeface="Helvetica" charset="0"/>
                </a:rPr>
                <a:t>$</a:t>
              </a:r>
            </a:p>
          </p:txBody>
        </p:sp>
      </p:grpSp>
    </p:spTree>
    <p:extLst>
      <p:ext uri="{BB962C8B-B14F-4D97-AF65-F5344CB8AC3E}">
        <p14:creationId xmlns:p14="http://schemas.microsoft.com/office/powerpoint/2010/main" val="1210618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of Planning with a QDOT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No immediate estate taxation</a:t>
            </a:r>
          </a:p>
          <a:p>
            <a:pPr>
              <a:buFont typeface="Arial" panose="020B0604020202020204" pitchFamily="34" charset="0"/>
              <a:buChar char="•"/>
            </a:pPr>
            <a:r>
              <a:rPr lang="en-US" dirty="0" smtClean="0"/>
              <a:t>Assets “stuck” in U.S.</a:t>
            </a:r>
          </a:p>
          <a:p>
            <a:pPr>
              <a:buFont typeface="Arial" panose="020B0604020202020204" pitchFamily="34" charset="0"/>
              <a:buChar char="•"/>
            </a:pPr>
            <a:r>
              <a:rPr lang="en-US" dirty="0" smtClean="0"/>
              <a:t>Distributions limited to income and hardship </a:t>
            </a:r>
            <a:br>
              <a:rPr lang="en-US" dirty="0" smtClean="0"/>
            </a:br>
            <a:r>
              <a:rPr lang="en-US" dirty="0" smtClean="0"/>
              <a:t>OR immediate estate taxation</a:t>
            </a:r>
          </a:p>
          <a:p>
            <a:pPr>
              <a:buFont typeface="Arial" panose="020B0604020202020204" pitchFamily="34" charset="0"/>
              <a:buChar char="•"/>
            </a:pPr>
            <a:r>
              <a:rPr lang="en-US" dirty="0" smtClean="0"/>
              <a:t>Need U.S. trustee, may require bond</a:t>
            </a:r>
          </a:p>
        </p:txBody>
      </p:sp>
    </p:spTree>
    <p:extLst>
      <p:ext uri="{BB962C8B-B14F-4D97-AF65-F5344CB8AC3E}">
        <p14:creationId xmlns:p14="http://schemas.microsoft.com/office/powerpoint/2010/main" val="151886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 </a:t>
            </a:r>
          </a:p>
        </p:txBody>
      </p:sp>
      <p:sp>
        <p:nvSpPr>
          <p:cNvPr id="28675" name="Rectangle 3"/>
          <p:cNvSpPr>
            <a:spLocks noGrp="1" noChangeArrowheads="1"/>
          </p:cNvSpPr>
          <p:nvPr>
            <p:ph idx="1"/>
          </p:nvPr>
        </p:nvSpPr>
        <p:spPr/>
        <p:txBody>
          <a:bodyPr/>
          <a:lstStyle/>
          <a:p>
            <a:pPr marL="0" indent="0">
              <a:buNone/>
            </a:pPr>
            <a:r>
              <a:rPr lang="en-US" sz="2000" dirty="0" smtClean="0"/>
              <a:t>All solicitation and communication (including marketing materials) concerning the sale of the life insurance products, including all telephone, fax, or other electronic or delivered correspondence </a:t>
            </a:r>
            <a:br>
              <a:rPr lang="en-US" sz="2000" dirty="0" smtClean="0"/>
            </a:br>
            <a:r>
              <a:rPr lang="en-US" sz="2000" dirty="0" smtClean="0"/>
              <a:t>to a foreign national must take place in the U.S. </a:t>
            </a:r>
          </a:p>
          <a:p>
            <a:pPr marL="0" indent="0">
              <a:buFont typeface="Wingdings" pitchFamily="84" charset="2"/>
              <a:buNone/>
            </a:pPr>
            <a:r>
              <a:rPr lang="en-US" sz="2000" dirty="0" smtClean="0"/>
              <a:t>This </a:t>
            </a:r>
            <a:r>
              <a:rPr lang="en-US" sz="2000" dirty="0"/>
              <a:t>material was not intended or written to be used, and cannot be used, to avoid penalties imposed under the Internal Revenue Code. This material was written to support the promotion or marketing </a:t>
            </a:r>
            <a:r>
              <a:rPr lang="en-US" sz="2000" dirty="0" smtClean="0"/>
              <a:t/>
            </a:r>
            <a:br>
              <a:rPr lang="en-US" sz="2000" dirty="0" smtClean="0"/>
            </a:br>
            <a:r>
              <a:rPr lang="en-US" sz="2000" dirty="0" smtClean="0"/>
              <a:t>of </a:t>
            </a:r>
            <a:r>
              <a:rPr lang="en-US" sz="2000" dirty="0"/>
              <a:t>the products, services, and/or concepts addressed in this material. Clients and other interested parties to whom this material is promoted, marketed, or recommended should consult with and rely solely </a:t>
            </a:r>
            <a:r>
              <a:rPr lang="en-US" sz="2000" dirty="0" smtClean="0"/>
              <a:t>on </a:t>
            </a:r>
            <a:r>
              <a:rPr lang="en-US" sz="2000" dirty="0"/>
              <a:t>their own independent advisors regarding their </a:t>
            </a:r>
            <a:r>
              <a:rPr lang="en-US" sz="2000" dirty="0" smtClean="0"/>
              <a:t>particular situation </a:t>
            </a:r>
            <a:r>
              <a:rPr lang="en-US" sz="2000" dirty="0"/>
              <a:t>and the concepts presented here.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Alternate Solution: Life Insurance</a:t>
            </a:r>
          </a:p>
        </p:txBody>
      </p:sp>
      <p:sp>
        <p:nvSpPr>
          <p:cNvPr id="54" name="TextBox 53"/>
          <p:cNvSpPr txBox="1"/>
          <p:nvPr/>
        </p:nvSpPr>
        <p:spPr>
          <a:xfrm>
            <a:off x="3238500" y="4327609"/>
            <a:ext cx="2395645" cy="685800"/>
          </a:xfrm>
          <a:prstGeom prst="rect">
            <a:avLst/>
          </a:prstGeom>
        </p:spPr>
        <p:txBody>
          <a:bodyPr wrap="square" lIns="0" tIns="0" rIns="0" bIns="0" rtlCol="0">
            <a:normAutofit/>
          </a:bodyPr>
          <a:lstStyle/>
          <a:p>
            <a:pPr algn="ctr" fontAlgn="auto">
              <a:spcAft>
                <a:spcPts val="0"/>
              </a:spcAft>
            </a:pPr>
            <a:r>
              <a:rPr lang="en-US" sz="2000" b="1" dirty="0" smtClean="0">
                <a:solidFill>
                  <a:srgbClr val="000000"/>
                </a:solidFill>
                <a:effectLst/>
                <a:latin typeface="Arial"/>
                <a:cs typeface="Arial"/>
              </a:rPr>
              <a:t>Legacy Trust with</a:t>
            </a:r>
            <a:br>
              <a:rPr lang="en-US" sz="2000" b="1" dirty="0" smtClean="0">
                <a:solidFill>
                  <a:srgbClr val="000000"/>
                </a:solidFill>
                <a:effectLst/>
                <a:latin typeface="Arial"/>
                <a:cs typeface="Arial"/>
              </a:rPr>
            </a:br>
            <a:r>
              <a:rPr lang="en-US" sz="2000" b="1" dirty="0" smtClean="0">
                <a:solidFill>
                  <a:srgbClr val="000000"/>
                </a:solidFill>
                <a:effectLst/>
                <a:latin typeface="Arial"/>
                <a:cs typeface="Arial"/>
              </a:rPr>
              <a:t>Life Insurance</a:t>
            </a:r>
            <a:endParaRPr kumimoji="0" lang="en-US" sz="2000" b="1" i="0" u="none" strike="noStrike" kern="1200" cap="none" spc="0" normalizeH="0" baseline="0" noProof="0" dirty="0" smtClean="0">
              <a:ln>
                <a:noFill/>
              </a:ln>
              <a:solidFill>
                <a:srgbClr val="000000"/>
              </a:solidFill>
              <a:effectLst/>
              <a:uLnTx/>
              <a:uFillTx/>
              <a:latin typeface="Arial"/>
              <a:ea typeface="+mj-ea"/>
              <a:cs typeface="Arial"/>
            </a:endParaRPr>
          </a:p>
        </p:txBody>
      </p:sp>
      <p:grpSp>
        <p:nvGrpSpPr>
          <p:cNvPr id="25" name="Group 5"/>
          <p:cNvGrpSpPr>
            <a:grpSpLocks/>
          </p:cNvGrpSpPr>
          <p:nvPr/>
        </p:nvGrpSpPr>
        <p:grpSpPr bwMode="auto">
          <a:xfrm>
            <a:off x="3708400" y="2667000"/>
            <a:ext cx="1382713" cy="1573213"/>
            <a:chOff x="0" y="0"/>
            <a:chExt cx="109" cy="124"/>
          </a:xfrm>
        </p:grpSpPr>
        <p:pic>
          <p:nvPicPr>
            <p:cNvPr id="26" name="Picture 6" descr="image45.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09"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 name="Picture 7" descr="image4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 y="58"/>
              <a:ext cx="20" cy="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28" name="Group 6"/>
          <p:cNvGrpSpPr>
            <a:grpSpLocks/>
          </p:cNvGrpSpPr>
          <p:nvPr/>
        </p:nvGrpSpPr>
        <p:grpSpPr bwMode="auto">
          <a:xfrm>
            <a:off x="304800" y="2241550"/>
            <a:ext cx="2173288" cy="2859088"/>
            <a:chOff x="0" y="0"/>
            <a:chExt cx="172" cy="226"/>
          </a:xfrm>
        </p:grpSpPr>
        <p:sp>
          <p:nvSpPr>
            <p:cNvPr id="29" name="AutoShape 7"/>
            <p:cNvSpPr>
              <a:spLocks/>
            </p:cNvSpPr>
            <p:nvPr/>
          </p:nvSpPr>
          <p:spPr bwMode="auto">
            <a:xfrm>
              <a:off x="0" y="158"/>
              <a:ext cx="172"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spAutoFit/>
            </a:bodyPr>
            <a:lstStyle/>
            <a:p>
              <a:pPr algn="ctr" defTabSz="914400">
                <a:defRPr/>
              </a:pPr>
              <a:r>
                <a:rPr lang="en-US" sz="2000" dirty="0">
                  <a:latin typeface="Arial" charset="0"/>
                  <a:cs typeface="Arial" charset="0"/>
                  <a:sym typeface="Arial" charset="0"/>
                </a:rPr>
                <a:t>Mark</a:t>
              </a:r>
              <a:endParaRPr lang="en-US" sz="1800" dirty="0">
                <a:cs typeface="Helvetica" charset="0"/>
              </a:endParaRPr>
            </a:p>
            <a:p>
              <a:pPr algn="ctr" defTabSz="914400">
                <a:defRPr/>
              </a:pPr>
              <a:r>
                <a:rPr lang="en-US" sz="2000" b="1" dirty="0">
                  <a:latin typeface="Arial" charset="0"/>
                  <a:cs typeface="Arial" charset="0"/>
                  <a:sym typeface="Arial" charset="0"/>
                </a:rPr>
                <a:t>U.S. Citizen</a:t>
              </a:r>
              <a:endParaRPr lang="en-US" dirty="0">
                <a:cs typeface="Helvetica" charset="0"/>
              </a:endParaRPr>
            </a:p>
          </p:txBody>
        </p:sp>
        <p:pic>
          <p:nvPicPr>
            <p:cNvPr id="30" name="Picture 8" descr="image40.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 y="0"/>
              <a:ext cx="46" cy="153"/>
            </a:xfrm>
            <a:prstGeom prst="rect">
              <a:avLst/>
            </a:prstGeom>
            <a:noFill/>
            <a:ln>
              <a:noFill/>
            </a:ln>
            <a:effectLst>
              <a:outerShdw blurRad="50800" dist="38100" dir="2700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nvGrpSpPr>
          <p:cNvPr id="31" name="Group 12"/>
          <p:cNvGrpSpPr>
            <a:grpSpLocks/>
          </p:cNvGrpSpPr>
          <p:nvPr/>
        </p:nvGrpSpPr>
        <p:grpSpPr bwMode="auto">
          <a:xfrm>
            <a:off x="5995974" y="2241550"/>
            <a:ext cx="2778125" cy="3284347"/>
            <a:chOff x="1" y="0"/>
            <a:chExt cx="219" cy="259"/>
          </a:xfrm>
        </p:grpSpPr>
        <p:sp>
          <p:nvSpPr>
            <p:cNvPr id="32" name="AutoShape 13"/>
            <p:cNvSpPr>
              <a:spLocks/>
            </p:cNvSpPr>
            <p:nvPr/>
          </p:nvSpPr>
          <p:spPr bwMode="auto">
            <a:xfrm>
              <a:off x="1" y="158"/>
              <a:ext cx="219"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algn="ctr" defTabSz="914400">
                <a:defRPr/>
              </a:pPr>
              <a:r>
                <a:rPr lang="en-US" sz="2000" dirty="0">
                  <a:latin typeface="Arial" charset="0"/>
                  <a:cs typeface="Arial" charset="0"/>
                  <a:sym typeface="Arial" charset="0"/>
                </a:rPr>
                <a:t>Anna</a:t>
              </a:r>
              <a:endParaRPr lang="en-US" sz="1800" dirty="0">
                <a:cs typeface="Helvetica" charset="0"/>
              </a:endParaRPr>
            </a:p>
            <a:p>
              <a:pPr algn="ctr" defTabSz="914400">
                <a:defRPr/>
              </a:pPr>
              <a:r>
                <a:rPr lang="en-US" sz="2000" b="1" dirty="0">
                  <a:latin typeface="Arial" charset="0"/>
                  <a:cs typeface="Arial" charset="0"/>
                  <a:sym typeface="Arial" charset="0"/>
                </a:rPr>
                <a:t>Philippine Citizen</a:t>
              </a:r>
              <a:endParaRPr lang="en-US" sz="1800" dirty="0">
                <a:cs typeface="Helvetica" charset="0"/>
              </a:endParaRPr>
            </a:p>
            <a:p>
              <a:pPr algn="ctr" defTabSz="914400">
                <a:defRPr/>
              </a:pPr>
              <a:r>
                <a:rPr lang="en-US" sz="2000" b="1" dirty="0">
                  <a:latin typeface="Arial" charset="0"/>
                  <a:cs typeface="Arial" charset="0"/>
                  <a:sym typeface="Arial" charset="0"/>
                </a:rPr>
                <a:t>Resident Alien</a:t>
              </a:r>
              <a:br>
                <a:rPr lang="en-US" sz="2000" b="1" dirty="0">
                  <a:latin typeface="Arial" charset="0"/>
                  <a:cs typeface="Arial" charset="0"/>
                  <a:sym typeface="Arial" charset="0"/>
                </a:rPr>
              </a:br>
              <a:endParaRPr lang="en-US" dirty="0">
                <a:cs typeface="Helvetica" charset="0"/>
              </a:endParaRPr>
            </a:p>
          </p:txBody>
        </p:sp>
        <p:pic>
          <p:nvPicPr>
            <p:cNvPr id="33" name="Picture 14" descr="image4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0" y="0"/>
              <a:ext cx="42" cy="152"/>
            </a:xfrm>
            <a:prstGeom prst="rect">
              <a:avLst/>
            </a:prstGeom>
            <a:noFill/>
            <a:ln>
              <a:noFill/>
            </a:ln>
            <a:effectLst>
              <a:outerShdw blurRad="50800" dist="38100" dir="2700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grpSp>
        <p:nvGrpSpPr>
          <p:cNvPr id="47" name="Group 31"/>
          <p:cNvGrpSpPr>
            <a:grpSpLocks/>
          </p:cNvGrpSpPr>
          <p:nvPr/>
        </p:nvGrpSpPr>
        <p:grpSpPr bwMode="auto">
          <a:xfrm>
            <a:off x="5334000" y="3048000"/>
            <a:ext cx="2157413" cy="701675"/>
            <a:chOff x="1767796" y="3048000"/>
            <a:chExt cx="2158092" cy="701614"/>
          </a:xfrm>
        </p:grpSpPr>
        <p:sp>
          <p:nvSpPr>
            <p:cNvPr id="49" name="AutoShape 9"/>
            <p:cNvSpPr>
              <a:spLocks/>
            </p:cNvSpPr>
            <p:nvPr/>
          </p:nvSpPr>
          <p:spPr bwMode="auto">
            <a:xfrm>
              <a:off x="1767796" y="3048000"/>
              <a:ext cx="1548300" cy="701614"/>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50" name="TextBox 49"/>
            <p:cNvSpPr txBox="1"/>
            <p:nvPr/>
          </p:nvSpPr>
          <p:spPr>
            <a:xfrm>
              <a:off x="1791616" y="3154354"/>
              <a:ext cx="2134272" cy="461922"/>
            </a:xfrm>
            <a:prstGeom prst="rect">
              <a:avLst/>
            </a:prstGeom>
            <a:noFill/>
          </p:spPr>
          <p:txBody>
            <a:bodyPr>
              <a:spAutoFit/>
            </a:bodyPr>
            <a:lstStyle/>
            <a:p>
              <a:pPr>
                <a:defRPr/>
              </a:pPr>
              <a:r>
                <a:rPr lang="en-US" sz="2400" b="1" dirty="0">
                  <a:solidFill>
                    <a:schemeClr val="bg1"/>
                  </a:solidFill>
                  <a:effectLst>
                    <a:outerShdw blurRad="50800" dist="38100" dir="2700000" algn="tl" rotWithShape="0">
                      <a:prstClr val="black">
                        <a:alpha val="40000"/>
                      </a:prstClr>
                    </a:outerShdw>
                  </a:effectLst>
                  <a:latin typeface="+mn-lt"/>
                  <a:cs typeface="Helvetica" charset="0"/>
                </a:rPr>
                <a:t>$ $ $ $ $</a:t>
              </a:r>
            </a:p>
          </p:txBody>
        </p:sp>
      </p:grpSp>
      <p:grpSp>
        <p:nvGrpSpPr>
          <p:cNvPr id="52" name="Group 34"/>
          <p:cNvGrpSpPr>
            <a:grpSpLocks/>
          </p:cNvGrpSpPr>
          <p:nvPr/>
        </p:nvGrpSpPr>
        <p:grpSpPr bwMode="auto">
          <a:xfrm>
            <a:off x="1981200" y="3314700"/>
            <a:ext cx="381000" cy="381000"/>
            <a:chOff x="2743200" y="5257800"/>
            <a:chExt cx="381000" cy="381000"/>
          </a:xfrm>
        </p:grpSpPr>
        <p:sp>
          <p:nvSpPr>
            <p:cNvPr id="53" name="AutoShape 9"/>
            <p:cNvSpPr>
              <a:spLocks/>
            </p:cNvSpPr>
            <p:nvPr/>
          </p:nvSpPr>
          <p:spPr bwMode="auto">
            <a:xfrm>
              <a:off x="2743200" y="5257800"/>
              <a:ext cx="381000" cy="381000"/>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55" name="TextBox 54"/>
            <p:cNvSpPr txBox="1"/>
            <p:nvPr/>
          </p:nvSpPr>
          <p:spPr>
            <a:xfrm>
              <a:off x="2743200" y="5267325"/>
              <a:ext cx="304800" cy="338138"/>
            </a:xfrm>
            <a:prstGeom prst="rect">
              <a:avLst/>
            </a:prstGeom>
            <a:noFill/>
          </p:spPr>
          <p:txBody>
            <a:bodyPr>
              <a:spAutoFit/>
            </a:bodyPr>
            <a:lstStyle/>
            <a:p>
              <a:pPr>
                <a:defRPr/>
              </a:pPr>
              <a:r>
                <a:rPr lang="en-US" sz="1600" b="1" dirty="0">
                  <a:solidFill>
                    <a:schemeClr val="bg1"/>
                  </a:solidFill>
                  <a:effectLst>
                    <a:outerShdw blurRad="50800" dist="38100" dir="2700000" algn="tl" rotWithShape="0">
                      <a:prstClr val="black">
                        <a:alpha val="40000"/>
                      </a:prstClr>
                    </a:outerShdw>
                  </a:effectLst>
                  <a:latin typeface="+mn-lt"/>
                  <a:cs typeface="Helvetica" charset="0"/>
                </a:rPr>
                <a:t>$</a:t>
              </a:r>
            </a:p>
          </p:txBody>
        </p:sp>
      </p:grpSp>
      <p:grpSp>
        <p:nvGrpSpPr>
          <p:cNvPr id="56" name="Group 37"/>
          <p:cNvGrpSpPr>
            <a:grpSpLocks/>
          </p:cNvGrpSpPr>
          <p:nvPr/>
        </p:nvGrpSpPr>
        <p:grpSpPr bwMode="auto">
          <a:xfrm>
            <a:off x="2514600" y="3314700"/>
            <a:ext cx="381000" cy="381000"/>
            <a:chOff x="2743200" y="5257800"/>
            <a:chExt cx="381000" cy="381000"/>
          </a:xfrm>
        </p:grpSpPr>
        <p:sp>
          <p:nvSpPr>
            <p:cNvPr id="58" name="AutoShape 9"/>
            <p:cNvSpPr>
              <a:spLocks/>
            </p:cNvSpPr>
            <p:nvPr/>
          </p:nvSpPr>
          <p:spPr bwMode="auto">
            <a:xfrm>
              <a:off x="2743200" y="5257800"/>
              <a:ext cx="381000" cy="381000"/>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59" name="TextBox 58"/>
            <p:cNvSpPr txBox="1"/>
            <p:nvPr/>
          </p:nvSpPr>
          <p:spPr>
            <a:xfrm>
              <a:off x="2743200" y="5267325"/>
              <a:ext cx="304800" cy="338138"/>
            </a:xfrm>
            <a:prstGeom prst="rect">
              <a:avLst/>
            </a:prstGeom>
            <a:noFill/>
          </p:spPr>
          <p:txBody>
            <a:bodyPr>
              <a:spAutoFit/>
            </a:bodyPr>
            <a:lstStyle/>
            <a:p>
              <a:pPr>
                <a:defRPr/>
              </a:pPr>
              <a:r>
                <a:rPr lang="en-US" sz="1600" b="1" dirty="0">
                  <a:solidFill>
                    <a:schemeClr val="bg1"/>
                  </a:solidFill>
                  <a:effectLst>
                    <a:outerShdw blurRad="50800" dist="38100" dir="2700000" algn="tl" rotWithShape="0">
                      <a:prstClr val="black">
                        <a:alpha val="40000"/>
                      </a:prstClr>
                    </a:outerShdw>
                  </a:effectLst>
                  <a:latin typeface="+mn-lt"/>
                  <a:cs typeface="Helvetica" charset="0"/>
                </a:rPr>
                <a:t>$</a:t>
              </a:r>
            </a:p>
          </p:txBody>
        </p:sp>
      </p:grpSp>
      <p:grpSp>
        <p:nvGrpSpPr>
          <p:cNvPr id="60" name="Group 40"/>
          <p:cNvGrpSpPr>
            <a:grpSpLocks/>
          </p:cNvGrpSpPr>
          <p:nvPr/>
        </p:nvGrpSpPr>
        <p:grpSpPr bwMode="auto">
          <a:xfrm>
            <a:off x="3048000" y="3314700"/>
            <a:ext cx="381000" cy="381000"/>
            <a:chOff x="2743200" y="5257800"/>
            <a:chExt cx="381000" cy="381000"/>
          </a:xfrm>
        </p:grpSpPr>
        <p:sp>
          <p:nvSpPr>
            <p:cNvPr id="66" name="AutoShape 9"/>
            <p:cNvSpPr>
              <a:spLocks/>
            </p:cNvSpPr>
            <p:nvPr/>
          </p:nvSpPr>
          <p:spPr bwMode="auto">
            <a:xfrm>
              <a:off x="2743200" y="5257800"/>
              <a:ext cx="381000" cy="381000"/>
            </a:xfrm>
            <a:prstGeom prst="rightArrow">
              <a:avLst>
                <a:gd name="adj1" fmla="val 50000"/>
                <a:gd name="adj2" fmla="val 49395"/>
              </a:avLst>
            </a:prstGeom>
            <a:solidFill>
              <a:srgbClr val="C60B2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defRPr/>
              </a:pPr>
              <a:endParaRPr lang="en-US" altLang="en-US" sz="1800" b="1">
                <a:solidFill>
                  <a:srgbClr val="D73A36"/>
                </a:solidFill>
                <a:effectLst>
                  <a:outerShdw blurRad="38100" dist="38100" dir="2700000" algn="tl">
                    <a:srgbClr val="000000"/>
                  </a:outerShdw>
                </a:effectLst>
                <a:ea typeface="Helvetica" charset="0"/>
                <a:cs typeface="Helvetica" charset="0"/>
              </a:endParaRPr>
            </a:p>
          </p:txBody>
        </p:sp>
        <p:sp>
          <p:nvSpPr>
            <p:cNvPr id="67" name="TextBox 66"/>
            <p:cNvSpPr txBox="1"/>
            <p:nvPr/>
          </p:nvSpPr>
          <p:spPr>
            <a:xfrm>
              <a:off x="2743200" y="5267325"/>
              <a:ext cx="304800" cy="338138"/>
            </a:xfrm>
            <a:prstGeom prst="rect">
              <a:avLst/>
            </a:prstGeom>
            <a:noFill/>
          </p:spPr>
          <p:txBody>
            <a:bodyPr>
              <a:spAutoFit/>
            </a:bodyPr>
            <a:lstStyle/>
            <a:p>
              <a:pPr>
                <a:defRPr/>
              </a:pPr>
              <a:r>
                <a:rPr lang="en-US" sz="1600" b="1" dirty="0">
                  <a:solidFill>
                    <a:schemeClr val="bg1"/>
                  </a:solidFill>
                  <a:effectLst>
                    <a:outerShdw blurRad="50800" dist="38100" dir="2700000" algn="tl" rotWithShape="0">
                      <a:prstClr val="black">
                        <a:alpha val="40000"/>
                      </a:prstClr>
                    </a:outerShdw>
                  </a:effectLst>
                  <a:latin typeface="+mn-lt"/>
                  <a:cs typeface="Helvetica"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Insurance</a:t>
            </a:r>
            <a:endParaRPr lang="en-US" dirty="0"/>
          </a:p>
        </p:txBody>
      </p:sp>
      <p:sp>
        <p:nvSpPr>
          <p:cNvPr id="3" name="Content Placeholder 2"/>
          <p:cNvSpPr>
            <a:spLocks noGrp="1"/>
          </p:cNvSpPr>
          <p:nvPr>
            <p:ph idx="1"/>
          </p:nvPr>
        </p:nvSpPr>
        <p:spPr/>
        <p:txBody>
          <a:bodyPr/>
          <a:lstStyle/>
          <a:p>
            <a:r>
              <a:rPr lang="en-US" dirty="0" smtClean="0"/>
              <a:t>A simple solution</a:t>
            </a:r>
          </a:p>
          <a:p>
            <a:r>
              <a:rPr lang="en-US" dirty="0" smtClean="0"/>
              <a:t>Internationally competitive</a:t>
            </a:r>
            <a:endParaRPr lang="en-US" dirty="0"/>
          </a:p>
        </p:txBody>
      </p:sp>
      <p:pic>
        <p:nvPicPr>
          <p:cNvPr id="4" name="Picture 3"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239" y="2511743"/>
            <a:ext cx="4716227" cy="3615644"/>
          </a:xfrm>
          <a:prstGeom prst="rect">
            <a:avLst/>
          </a:prstGeom>
        </p:spPr>
      </p:pic>
    </p:spTree>
    <p:extLst>
      <p:ext uri="{BB962C8B-B14F-4D97-AF65-F5344CB8AC3E}">
        <p14:creationId xmlns:p14="http://schemas.microsoft.com/office/powerpoint/2010/main" val="1898159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Autofit/>
          </a:bodyPr>
          <a:lstStyle/>
          <a:p>
            <a:r>
              <a:rPr lang="en-US" dirty="0"/>
              <a:t>Overview </a:t>
            </a:r>
            <a:r>
              <a:rPr lang="en-US" dirty="0" smtClean="0"/>
              <a:t>of Non-Resident </a:t>
            </a:r>
            <a:r>
              <a:rPr lang="en-US" dirty="0"/>
              <a:t>Aliens’</a:t>
            </a:r>
            <a:r>
              <a:rPr lang="en-US" dirty="0" smtClean="0"/>
              <a:t> </a:t>
            </a:r>
            <a:br>
              <a:rPr lang="en-US" dirty="0" smtClean="0"/>
            </a:br>
            <a:r>
              <a:rPr lang="en-US" dirty="0" smtClean="0"/>
              <a:t>Gift </a:t>
            </a:r>
            <a:r>
              <a:rPr lang="en-US" dirty="0"/>
              <a:t>and Estate Taxes</a:t>
            </a:r>
          </a:p>
        </p:txBody>
      </p:sp>
      <p:sp>
        <p:nvSpPr>
          <p:cNvPr id="16390" name="Rectangle 6"/>
          <p:cNvSpPr>
            <a:spLocks noGrp="1" noChangeArrowheads="1"/>
          </p:cNvSpPr>
          <p:nvPr>
            <p:ph idx="1"/>
          </p:nvPr>
        </p:nvSpPr>
        <p:spPr/>
        <p:txBody>
          <a:bodyPr>
            <a:normAutofit/>
          </a:bodyPr>
          <a:lstStyle/>
          <a:p>
            <a:pPr>
              <a:buFont typeface="Arial" pitchFamily="34" charset="0"/>
              <a:buChar char="•"/>
            </a:pPr>
            <a:r>
              <a:rPr lang="en-US" sz="2800" dirty="0"/>
              <a:t>Gift and estate tax rates same as those </a:t>
            </a:r>
            <a:r>
              <a:rPr lang="en-US" sz="2800" dirty="0" smtClean="0"/>
              <a:t/>
            </a:r>
            <a:br>
              <a:rPr lang="en-US" sz="2800" dirty="0" smtClean="0"/>
            </a:br>
            <a:r>
              <a:rPr lang="en-US" sz="2800" dirty="0" smtClean="0"/>
              <a:t>for </a:t>
            </a:r>
            <a:r>
              <a:rPr lang="en-US" sz="2800" dirty="0"/>
              <a:t>U.S. citizens</a:t>
            </a:r>
          </a:p>
          <a:p>
            <a:pPr>
              <a:buFont typeface="Arial" pitchFamily="34" charset="0"/>
              <a:buChar char="•"/>
            </a:pPr>
            <a:r>
              <a:rPr lang="en-US" sz="2800" dirty="0" smtClean="0"/>
              <a:t>Only U.S.-based </a:t>
            </a:r>
            <a:r>
              <a:rPr lang="en-US" sz="2800" dirty="0"/>
              <a:t>real estate and tangible </a:t>
            </a:r>
            <a:r>
              <a:rPr lang="en-US" sz="2800" dirty="0" smtClean="0"/>
              <a:t>assets are </a:t>
            </a:r>
            <a:r>
              <a:rPr lang="en-US" sz="2800" dirty="0"/>
              <a:t>subject </a:t>
            </a:r>
            <a:r>
              <a:rPr lang="en-US" sz="2800" dirty="0" smtClean="0"/>
              <a:t>to </a:t>
            </a:r>
            <a:r>
              <a:rPr lang="en-US" sz="2800" dirty="0"/>
              <a:t>gift taxes</a:t>
            </a:r>
          </a:p>
          <a:p>
            <a:pPr>
              <a:buFont typeface="Arial" pitchFamily="34" charset="0"/>
              <a:buChar char="•"/>
            </a:pPr>
            <a:r>
              <a:rPr lang="en-US" sz="2800" dirty="0"/>
              <a:t>Only U.S</a:t>
            </a:r>
            <a:r>
              <a:rPr lang="en-US" sz="2800" dirty="0" smtClean="0"/>
              <a:t>.-based assets (real, tangible and intangible) </a:t>
            </a:r>
            <a:r>
              <a:rPr lang="en-US" sz="2800" dirty="0"/>
              <a:t>are subject to estate taxes</a:t>
            </a:r>
          </a:p>
          <a:p>
            <a:pPr>
              <a:buFont typeface="Arial" pitchFamily="34" charset="0"/>
              <a:buChar char="•"/>
            </a:pPr>
            <a:r>
              <a:rPr lang="en-US" sz="2800" dirty="0" smtClean="0"/>
              <a:t>"Super" annual exclusion for gifts to non-U.S. citizen spouse: $145,000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noAutofit/>
          </a:bodyPr>
          <a:lstStyle/>
          <a:p>
            <a:r>
              <a:rPr lang="en-US" dirty="0"/>
              <a:t>Overview of </a:t>
            </a:r>
            <a:r>
              <a:rPr lang="en-US" dirty="0" smtClean="0"/>
              <a:t>Non-Resident Aliens’ </a:t>
            </a:r>
            <a:br>
              <a:rPr lang="en-US" dirty="0" smtClean="0"/>
            </a:br>
            <a:r>
              <a:rPr lang="en-US" dirty="0" smtClean="0"/>
              <a:t>Estate </a:t>
            </a:r>
            <a:r>
              <a:rPr lang="en-US" dirty="0"/>
              <a:t>Tax</a:t>
            </a:r>
          </a:p>
        </p:txBody>
      </p:sp>
      <p:sp>
        <p:nvSpPr>
          <p:cNvPr id="17413" name="Rectangle 5"/>
          <p:cNvSpPr>
            <a:spLocks noGrp="1" noChangeArrowheads="1"/>
          </p:cNvSpPr>
          <p:nvPr>
            <p:ph idx="1"/>
          </p:nvPr>
        </p:nvSpPr>
        <p:spPr/>
        <p:txBody>
          <a:bodyPr>
            <a:normAutofit/>
          </a:bodyPr>
          <a:lstStyle/>
          <a:p>
            <a:pPr>
              <a:buSzPct val="105000"/>
              <a:buFont typeface="Arial" pitchFamily="34" charset="0"/>
              <a:buChar char="•"/>
            </a:pPr>
            <a:r>
              <a:rPr lang="en-US" sz="2800" dirty="0" smtClean="0"/>
              <a:t>U.S.-based assets subject to estate tax </a:t>
            </a:r>
          </a:p>
          <a:p>
            <a:pPr>
              <a:buSzPct val="105000"/>
              <a:buFont typeface="Arial" pitchFamily="34" charset="0"/>
              <a:buChar char="•"/>
            </a:pPr>
            <a:r>
              <a:rPr lang="en-US" sz="2800" dirty="0" smtClean="0"/>
              <a:t>Only </a:t>
            </a:r>
            <a:r>
              <a:rPr lang="en-US" sz="2800" dirty="0"/>
              <a:t>$60,000 can be sheltered from estate tax </a:t>
            </a:r>
          </a:p>
          <a:p>
            <a:pPr>
              <a:buSzPct val="105000"/>
              <a:buFont typeface="Arial" pitchFamily="34" charset="0"/>
              <a:buChar char="•"/>
            </a:pPr>
            <a:r>
              <a:rPr lang="en-US" sz="2800" dirty="0" smtClean="0"/>
              <a:t>Depending </a:t>
            </a:r>
            <a:r>
              <a:rPr lang="en-US" sz="2800" dirty="0"/>
              <a:t>upon assets, substantial U.S. estate tax exposure can </a:t>
            </a:r>
            <a:r>
              <a:rPr lang="en-US" sz="2800" dirty="0" smtClean="0"/>
              <a:t>arise</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Autofit/>
          </a:bodyPr>
          <a:lstStyle/>
          <a:p>
            <a:r>
              <a:rPr lang="es-ES" dirty="0" err="1"/>
              <a:t>Example</a:t>
            </a:r>
            <a:r>
              <a:rPr lang="es-ES" dirty="0"/>
              <a:t>: </a:t>
            </a:r>
            <a:br>
              <a:rPr lang="es-ES" dirty="0"/>
            </a:br>
            <a:r>
              <a:rPr lang="es-ES" dirty="0" smtClean="0"/>
              <a:t>Non-</a:t>
            </a:r>
            <a:r>
              <a:rPr lang="es-ES" dirty="0" err="1" smtClean="0"/>
              <a:t>Resident</a:t>
            </a:r>
            <a:r>
              <a:rPr lang="es-ES" dirty="0" smtClean="0"/>
              <a:t> </a:t>
            </a:r>
            <a:r>
              <a:rPr lang="es-ES" dirty="0" err="1"/>
              <a:t>Alien</a:t>
            </a:r>
            <a:r>
              <a:rPr lang="es-ES" dirty="0"/>
              <a:t> Juan Valdivia </a:t>
            </a:r>
          </a:p>
        </p:txBody>
      </p:sp>
      <p:sp>
        <p:nvSpPr>
          <p:cNvPr id="18441" name="Rectangle 9"/>
          <p:cNvSpPr>
            <a:spLocks noGrp="1" noChangeArrowheads="1"/>
          </p:cNvSpPr>
          <p:nvPr>
            <p:ph idx="1"/>
          </p:nvPr>
        </p:nvSpPr>
        <p:spPr>
          <a:xfrm>
            <a:off x="457200" y="1600201"/>
            <a:ext cx="8229600" cy="1549400"/>
          </a:xfrm>
        </p:spPr>
        <p:txBody>
          <a:bodyPr>
            <a:normAutofit/>
          </a:bodyPr>
          <a:lstStyle/>
          <a:p>
            <a:pPr>
              <a:lnSpc>
                <a:spcPct val="90000"/>
              </a:lnSpc>
              <a:buFont typeface="Arial" pitchFamily="34" charset="0"/>
              <a:buChar char="•"/>
              <a:tabLst>
                <a:tab pos="5486400" algn="r"/>
              </a:tabLst>
            </a:pPr>
            <a:r>
              <a:rPr lang="en-US" sz="2800" dirty="0"/>
              <a:t>$10 million in U.S. property and investments</a:t>
            </a:r>
          </a:p>
          <a:p>
            <a:pPr>
              <a:lnSpc>
                <a:spcPct val="90000"/>
              </a:lnSpc>
              <a:buFont typeface="Arial" pitchFamily="34" charset="0"/>
              <a:buChar char="•"/>
              <a:tabLst>
                <a:tab pos="5486400" algn="r"/>
              </a:tabLst>
            </a:pPr>
            <a:r>
              <a:rPr lang="en-US" sz="2800" dirty="0"/>
              <a:t>No advanced planning </a:t>
            </a:r>
          </a:p>
          <a:p>
            <a:pPr>
              <a:lnSpc>
                <a:spcPct val="90000"/>
              </a:lnSpc>
              <a:buFont typeface="Arial" pitchFamily="34" charset="0"/>
              <a:buChar char="•"/>
              <a:tabLst>
                <a:tab pos="5486400" algn="r"/>
              </a:tabLst>
            </a:pPr>
            <a:r>
              <a:rPr lang="en-US" sz="2800" dirty="0"/>
              <a:t>Death in </a:t>
            </a:r>
            <a:r>
              <a:rPr lang="en-US" sz="2800" dirty="0" smtClean="0"/>
              <a:t>2014</a:t>
            </a:r>
            <a:endParaRPr lang="en-US" dirty="0"/>
          </a:p>
          <a:p>
            <a:pPr>
              <a:lnSpc>
                <a:spcPct val="90000"/>
              </a:lnSpc>
              <a:tabLst>
                <a:tab pos="5486400" algn="r"/>
              </a:tabLst>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3706308"/>
              </p:ext>
            </p:extLst>
          </p:nvPr>
        </p:nvGraphicFramePr>
        <p:xfrm>
          <a:off x="1158082" y="3324281"/>
          <a:ext cx="6827837" cy="2466919"/>
        </p:xfrm>
        <a:graphic>
          <a:graphicData uri="http://schemas.openxmlformats.org/drawingml/2006/table">
            <a:tbl>
              <a:tblPr firstRow="1" bandRow="1">
                <a:effectLst>
                  <a:outerShdw blurRad="50800" dist="38100" dir="2700000" algn="tl" rotWithShape="0">
                    <a:prstClr val="black">
                      <a:alpha val="40000"/>
                    </a:prstClr>
                  </a:outerShdw>
                </a:effectLst>
              </a:tblPr>
              <a:tblGrid>
                <a:gridCol w="4629150"/>
                <a:gridCol w="2198687"/>
              </a:tblGrid>
              <a:tr h="901848">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r>
                        <a:rPr lang="en-US" sz="2400" b="0" dirty="0" smtClean="0">
                          <a:solidFill>
                            <a:srgbClr val="666666"/>
                          </a:solidFill>
                          <a:latin typeface="Arial"/>
                          <a:cs typeface="Arial"/>
                        </a:rPr>
                        <a:t>Tentative Federal Estate Tax</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rgbClr val="666666"/>
                          </a:solidFill>
                          <a:latin typeface="Arial"/>
                          <a:cs typeface="Arial"/>
                        </a:rPr>
                        <a:t>Less Credit	 </a:t>
                      </a:r>
                      <a:endParaRPr lang="en-US" sz="2400" b="0" dirty="0">
                        <a:solidFill>
                          <a:srgbClr val="666666"/>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666666"/>
                          </a:solidFill>
                          <a:latin typeface="Arial"/>
                          <a:cs typeface="Arial"/>
                        </a:rPr>
                        <a:t>  ($3,945,800)</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666666"/>
                          </a:solidFill>
                          <a:latin typeface="Arial"/>
                          <a:cs typeface="Arial"/>
                        </a:rPr>
                        <a:t>        $13,000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r>
              <a:tr h="57447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0" dirty="0" smtClean="0">
                          <a:solidFill>
                            <a:srgbClr val="666666"/>
                          </a:solidFill>
                          <a:latin typeface="Arial"/>
                          <a:cs typeface="Arial"/>
                        </a:rPr>
                        <a:t>Net Estate Taxes</a:t>
                      </a:r>
                      <a:endParaRPr lang="en-US" sz="2400" b="0" dirty="0">
                        <a:solidFill>
                          <a:srgbClr val="666666"/>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666666"/>
                          </a:solidFill>
                          <a:latin typeface="Arial"/>
                          <a:cs typeface="Arial"/>
                        </a:rPr>
                        <a:t>  ($3,932,800)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r>
              <a:tr h="50721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0" dirty="0" smtClean="0">
                          <a:solidFill>
                            <a:srgbClr val="666666"/>
                          </a:solidFill>
                          <a:latin typeface="Arial"/>
                          <a:cs typeface="Arial"/>
                        </a:rPr>
                        <a:t>Net U.S. Assets</a:t>
                      </a:r>
                      <a:endParaRPr lang="en-US" sz="2400" b="0" dirty="0">
                        <a:solidFill>
                          <a:srgbClr val="666666"/>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666666"/>
                          </a:solidFill>
                          <a:latin typeface="Arial"/>
                          <a:cs typeface="Arial"/>
                        </a:rPr>
                        <a:t>   $6,067,200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1E1"/>
                    </a:solidFill>
                  </a:tcPr>
                </a:tc>
              </a:tr>
              <a:tr h="483388">
                <a:tc grid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Arial"/>
                          <a:cs typeface="Arial"/>
                        </a:rPr>
                        <a:t>Amount of Estate Shrinkage</a:t>
                      </a:r>
                      <a:r>
                        <a:rPr lang="en-US" sz="2400" b="1" i="0" baseline="0" dirty="0" smtClean="0">
                          <a:solidFill>
                            <a:schemeClr val="bg1"/>
                          </a:solidFill>
                          <a:latin typeface="Arial"/>
                          <a:cs typeface="Arial"/>
                        </a:rPr>
                        <a:t> </a:t>
                      </a:r>
                      <a:r>
                        <a:rPr lang="en-US" sz="2400" b="1" i="0" dirty="0" smtClean="0">
                          <a:solidFill>
                            <a:schemeClr val="bg1"/>
                          </a:solidFill>
                          <a:latin typeface="Arial"/>
                          <a:cs typeface="Aria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BB9"/>
                    </a:solidFill>
                  </a:tcPr>
                </a:tc>
                <a:tc h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2400" b="1" i="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BB9"/>
                    </a:solidFill>
                  </a:tcPr>
                </a:tc>
              </a:tr>
            </a:tbl>
          </a:graphicData>
        </a:graphic>
      </p:graphicFrame>
    </p:spTree>
    <p:extLst>
      <p:ext uri="{BB962C8B-B14F-4D97-AF65-F5344CB8AC3E}">
        <p14:creationId xmlns:p14="http://schemas.microsoft.com/office/powerpoint/2010/main" val="311787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dirty="0"/>
              <a:t>Planning Strategies for Non-U.S. Citizens</a:t>
            </a:r>
          </a:p>
        </p:txBody>
      </p:sp>
      <p:sp>
        <p:nvSpPr>
          <p:cNvPr id="19461" name="Rectangle 5"/>
          <p:cNvSpPr>
            <a:spLocks noGrp="1" noChangeArrowheads="1"/>
          </p:cNvSpPr>
          <p:nvPr>
            <p:ph idx="1"/>
          </p:nvPr>
        </p:nvSpPr>
        <p:spPr/>
        <p:txBody>
          <a:bodyPr>
            <a:normAutofit/>
          </a:bodyPr>
          <a:lstStyle/>
          <a:p>
            <a:pPr>
              <a:buFont typeface="Arial" pitchFamily="34" charset="0"/>
              <a:buChar char="•"/>
            </a:pPr>
            <a:r>
              <a:rPr lang="en-US" sz="2800" dirty="0"/>
              <a:t>Determining if and when </a:t>
            </a:r>
            <a:r>
              <a:rPr lang="en-US" sz="2800" dirty="0" smtClean="0"/>
              <a:t/>
            </a:r>
            <a:br>
              <a:rPr lang="en-US" sz="2800" dirty="0" smtClean="0"/>
            </a:br>
            <a:r>
              <a:rPr lang="en-US" sz="2800" dirty="0" smtClean="0"/>
              <a:t>taxes </a:t>
            </a:r>
            <a:r>
              <a:rPr lang="en-US" sz="2800" dirty="0"/>
              <a:t>might apply</a:t>
            </a:r>
          </a:p>
          <a:p>
            <a:pPr>
              <a:buFont typeface="Arial" pitchFamily="34" charset="0"/>
              <a:buChar char="•"/>
            </a:pPr>
            <a:r>
              <a:rPr lang="en-US" sz="2800" dirty="0"/>
              <a:t>Taking advantage of </a:t>
            </a:r>
            <a:r>
              <a:rPr lang="en-US" sz="2800" dirty="0" smtClean="0"/>
              <a:t>available </a:t>
            </a:r>
            <a:br>
              <a:rPr lang="en-US" sz="2800" dirty="0" smtClean="0"/>
            </a:br>
            <a:r>
              <a:rPr lang="en-US" sz="2800" dirty="0" smtClean="0"/>
              <a:t>exclusions and </a:t>
            </a:r>
            <a:r>
              <a:rPr lang="en-US" sz="2800" dirty="0"/>
              <a:t>exemptions</a:t>
            </a:r>
          </a:p>
          <a:p>
            <a:pPr>
              <a:buFont typeface="Arial" pitchFamily="34" charset="0"/>
              <a:buChar char="•"/>
            </a:pPr>
            <a:r>
              <a:rPr lang="en-US" sz="2800" dirty="0"/>
              <a:t>Considering gifting strategies </a:t>
            </a:r>
          </a:p>
          <a:p>
            <a:pPr>
              <a:buFont typeface="Arial" pitchFamily="34" charset="0"/>
              <a:buChar char="•"/>
            </a:pPr>
            <a:r>
              <a:rPr lang="en-US" sz="2800" dirty="0"/>
              <a:t>Planning for estate </a:t>
            </a:r>
            <a:r>
              <a:rPr lang="en-US" sz="2800" dirty="0" smtClean="0"/>
              <a:t>liquidity</a:t>
            </a:r>
            <a:endParaRPr lang="en-US" sz="2800" dirty="0"/>
          </a:p>
        </p:txBody>
      </p:sp>
      <p:pic>
        <p:nvPicPr>
          <p:cNvPr id="4" name="Picture 3" descr="200395132-001.jpg"/>
          <p:cNvPicPr>
            <a:picLocks noChangeAspect="1"/>
          </p:cNvPicPr>
          <p:nvPr/>
        </p:nvPicPr>
        <p:blipFill>
          <a:blip r:embed="rId3" cstate="email"/>
          <a:srcRect/>
          <a:stretch>
            <a:fillRect/>
          </a:stretch>
        </p:blipFill>
        <p:spPr>
          <a:xfrm>
            <a:off x="5953304" y="1603071"/>
            <a:ext cx="2880574" cy="3733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noAutofit/>
          </a:bodyPr>
          <a:lstStyle/>
          <a:p>
            <a:r>
              <a:rPr lang="en-US" dirty="0"/>
              <a:t>Life Insurance: A Tool That</a:t>
            </a:r>
            <a:r>
              <a:rPr lang="en-US" dirty="0" smtClean="0"/>
              <a:t> </a:t>
            </a:r>
            <a:br>
              <a:rPr lang="en-US" dirty="0" smtClean="0"/>
            </a:br>
            <a:r>
              <a:rPr lang="en-US" dirty="0" smtClean="0"/>
              <a:t>Provides </a:t>
            </a:r>
            <a:r>
              <a:rPr lang="en-US" dirty="0"/>
              <a:t>Estate Liquidity</a:t>
            </a:r>
          </a:p>
        </p:txBody>
      </p:sp>
      <p:sp>
        <p:nvSpPr>
          <p:cNvPr id="20485" name="Rectangle 5"/>
          <p:cNvSpPr>
            <a:spLocks noGrp="1" noChangeArrowheads="1"/>
          </p:cNvSpPr>
          <p:nvPr>
            <p:ph idx="1"/>
          </p:nvPr>
        </p:nvSpPr>
        <p:spPr/>
        <p:txBody>
          <a:bodyPr/>
          <a:lstStyle/>
          <a:p>
            <a:pPr>
              <a:buFont typeface="Arial" pitchFamily="34" charset="0"/>
              <a:buChar char="•"/>
            </a:pPr>
            <a:r>
              <a:rPr lang="en-US" sz="2800" dirty="0"/>
              <a:t>Cash gifts can fund policy</a:t>
            </a:r>
          </a:p>
          <a:p>
            <a:pPr>
              <a:buFont typeface="Arial" pitchFamily="34" charset="0"/>
              <a:buChar char="•"/>
            </a:pPr>
            <a:r>
              <a:rPr lang="en-US" sz="2800" dirty="0" smtClean="0"/>
              <a:t>Death benefit proceeds will be received U.S. income tax-free</a:t>
            </a:r>
          </a:p>
          <a:p>
            <a:pPr>
              <a:buFont typeface="Arial" pitchFamily="34" charset="0"/>
              <a:buChar char="•"/>
            </a:pPr>
            <a:r>
              <a:rPr lang="en-US" sz="2800" dirty="0" smtClean="0"/>
              <a:t>Policy </a:t>
            </a:r>
            <a:r>
              <a:rPr lang="en-US" sz="2800" dirty="0"/>
              <a:t>can be structured to avoid estate </a:t>
            </a:r>
            <a:r>
              <a:rPr lang="en-US" sz="2800" dirty="0" smtClean="0"/>
              <a:t>inclusion</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noAutofit/>
          </a:bodyPr>
          <a:lstStyle/>
          <a:p>
            <a:r>
              <a:rPr lang="en-US" dirty="0"/>
              <a:t>Is Gift and Estate Tax Planning </a:t>
            </a:r>
            <a:r>
              <a:rPr lang="en-US" dirty="0" smtClean="0"/>
              <a:t/>
            </a:r>
            <a:br>
              <a:rPr lang="en-US" dirty="0" smtClean="0"/>
            </a:br>
            <a:r>
              <a:rPr lang="en-US" dirty="0" smtClean="0"/>
              <a:t>Applicable </a:t>
            </a:r>
            <a:r>
              <a:rPr lang="en-US" dirty="0"/>
              <a:t>to </a:t>
            </a:r>
            <a:r>
              <a:rPr lang="en-US" dirty="0" smtClean="0"/>
              <a:t>You?</a:t>
            </a:r>
            <a:endParaRPr lang="en-US" dirty="0"/>
          </a:p>
        </p:txBody>
      </p:sp>
      <p:sp>
        <p:nvSpPr>
          <p:cNvPr id="21509" name="Rectangle 5"/>
          <p:cNvSpPr>
            <a:spLocks noGrp="1" noChangeArrowheads="1"/>
          </p:cNvSpPr>
          <p:nvPr>
            <p:ph idx="1"/>
          </p:nvPr>
        </p:nvSpPr>
        <p:spPr/>
        <p:txBody>
          <a:bodyPr>
            <a:normAutofit/>
          </a:bodyPr>
          <a:lstStyle/>
          <a:p>
            <a:pPr>
              <a:buFont typeface="Arial" pitchFamily="34" charset="0"/>
              <a:buChar char="•"/>
            </a:pPr>
            <a:r>
              <a:rPr lang="en-US" sz="2800" dirty="0"/>
              <a:t>Are either you or your spouse </a:t>
            </a:r>
            <a:r>
              <a:rPr lang="en-US" sz="2800" dirty="0" smtClean="0"/>
              <a:t>a </a:t>
            </a:r>
            <a:r>
              <a:rPr lang="en-US" sz="2800" dirty="0"/>
              <a:t>non-U.S. citizen? </a:t>
            </a:r>
          </a:p>
          <a:p>
            <a:pPr>
              <a:buFont typeface="Arial" pitchFamily="34" charset="0"/>
              <a:buChar char="•"/>
            </a:pPr>
            <a:r>
              <a:rPr lang="en-US" sz="2800" dirty="0"/>
              <a:t>Are you a Resident or </a:t>
            </a:r>
            <a:r>
              <a:rPr lang="en-US" sz="2800" dirty="0" smtClean="0"/>
              <a:t>Non-resident </a:t>
            </a:r>
            <a:r>
              <a:rPr lang="en-US" sz="2800" dirty="0"/>
              <a:t>Alien?</a:t>
            </a:r>
          </a:p>
          <a:p>
            <a:pPr>
              <a:buFont typeface="Arial" pitchFamily="34" charset="0"/>
              <a:buChar char="•"/>
            </a:pPr>
            <a:r>
              <a:rPr lang="en-US" sz="2800" dirty="0"/>
              <a:t>Do you have a sizeable estate? </a:t>
            </a:r>
          </a:p>
          <a:p>
            <a:pPr>
              <a:buFont typeface="Arial" pitchFamily="34" charset="0"/>
              <a:buChar char="•"/>
            </a:pPr>
            <a:r>
              <a:rPr lang="en-US" sz="2800" dirty="0"/>
              <a:t>Do you have sizeable investments </a:t>
            </a:r>
            <a:r>
              <a:rPr lang="en-US" sz="2800" dirty="0" smtClean="0"/>
              <a:t>located </a:t>
            </a:r>
            <a:br>
              <a:rPr lang="en-US" sz="2800" dirty="0" smtClean="0"/>
            </a:br>
            <a:r>
              <a:rPr lang="en-US" sz="2800" dirty="0" smtClean="0"/>
              <a:t>in the </a:t>
            </a:r>
            <a:r>
              <a:rPr lang="en-US" sz="2800" dirty="0"/>
              <a:t>U.S.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2534" name="Rectangle 6"/>
          <p:cNvSpPr>
            <a:spLocks noGrp="1" noChangeArrowheads="1"/>
          </p:cNvSpPr>
          <p:nvPr>
            <p:ph idx="1"/>
          </p:nvPr>
        </p:nvSpPr>
        <p:spPr/>
        <p:txBody>
          <a:bodyPr>
            <a:normAutofit lnSpcReduction="10000"/>
          </a:bodyPr>
          <a:lstStyle/>
          <a:p>
            <a:pPr marL="0" indent="0">
              <a:buNone/>
            </a:pPr>
            <a:r>
              <a:rPr lang="en-US" sz="1200" dirty="0" smtClean="0"/>
              <a:t>All solicitation and communication (including marketing materials) concerning the sale of the life insurance products, including all telephone, fax, or other electronic or delivered correspondence to a foreign national must take place in the U.S. For details, refer to “Growing Your Business Through the Foreign National Market, Guide to Foreign National Underwriting and Support” (OLA 1871).</a:t>
            </a:r>
          </a:p>
          <a:p>
            <a:pPr marL="0" indent="0">
              <a:buNone/>
            </a:pPr>
            <a:r>
              <a:rPr lang="en-US" sz="1200" dirty="0" smtClean="0"/>
              <a:t>This material was not intended or written to be used, and cannot be used, to avoid penalties imposed under the </a:t>
            </a:r>
            <a:br>
              <a:rPr lang="en-US" sz="1200" dirty="0" smtClean="0"/>
            </a:br>
            <a:r>
              <a:rPr lang="en-US" sz="1200" dirty="0" smtClean="0"/>
              <a:t>Internal Revenue Code. This material was written to support the promotion or marketing of the products, services, </a:t>
            </a:r>
            <a:br>
              <a:rPr lang="en-US" sz="1200" dirty="0" smtClean="0"/>
            </a:br>
            <a:r>
              <a:rPr lang="en-US" sz="1200" dirty="0" smtClean="0"/>
              <a:t>and/or concepts addressed in this material. Anyone to whom this material is promoted, marketed, or recommended should consult with and rely solely on their own independent advisors regarding their particular situation and the concepts presented here.</a:t>
            </a:r>
          </a:p>
          <a:p>
            <a:pPr marL="0" indent="0">
              <a:buNone/>
            </a:pPr>
            <a:r>
              <a:rPr lang="en-US" sz="1200" dirty="0" smtClean="0"/>
              <a:t>Transamerica Life Insurance Company, Transamerica Financial Life Insurance Company (collectively “Transamerica”), and their representatives do not give tax or legal advice. The material in this presentation is provided for informational purposes only and should not be construed as tax or legal advice. </a:t>
            </a:r>
          </a:p>
          <a:p>
            <a:pPr marL="0" indent="0">
              <a:buNone/>
            </a:pPr>
            <a:r>
              <a:rPr lang="en-US" sz="1200" dirty="0" smtClean="0"/>
              <a:t>Discussions of the various planning strategies and issues are based on our understanding of the applicable federal tax laws in effect at the time of presentation. However, tax laws are subject to interpretation and change, and there is no guarantee that the relevant tax authorities will accept Transamerica’s interpretations. Additionally, this material does </a:t>
            </a:r>
            <a:br>
              <a:rPr lang="en-US" sz="1200" dirty="0" smtClean="0"/>
            </a:br>
            <a:r>
              <a:rPr lang="en-US" sz="1200" dirty="0" smtClean="0"/>
              <a:t>not consider the impact of applicable state or foreign laws and regulations upon clients and prospects. Clients should consult with and rely on their own legal and/or tax advisor to determine the consequences, if any, of owning or receiving proceeds from a Transamerica policy.</a:t>
            </a:r>
          </a:p>
          <a:p>
            <a:pPr marL="0" indent="0">
              <a:buNone/>
            </a:pPr>
            <a:r>
              <a:rPr lang="en-US" sz="1200" dirty="0" smtClean="0"/>
              <a:t>Although </a:t>
            </a:r>
            <a:r>
              <a:rPr lang="en-US" sz="1200" dirty="0"/>
              <a:t>care is taken in preparing this material and presenting it accurately, Transamerica disclaims any express or implied warranty as to the accuracy of any material contained herein and any liability with respect to it. This information is current as </a:t>
            </a:r>
            <a:r>
              <a:rPr lang="en-US" sz="1200" dirty="0" smtClean="0"/>
              <a:t>of July 2014.</a:t>
            </a:r>
            <a:endParaRPr lang="en-US" sz="1200" dirty="0"/>
          </a:p>
          <a:p>
            <a:pPr marL="0" indent="0">
              <a:buNone/>
            </a:pPr>
            <a:r>
              <a:rPr lang="en-US" sz="1200" dirty="0"/>
              <a:t>Transamerica Financial Life Insurance Company is authorized to conduct business in the state </a:t>
            </a:r>
            <a:r>
              <a:rPr lang="en-US" sz="1200" dirty="0" smtClean="0"/>
              <a:t>of </a:t>
            </a:r>
            <a:r>
              <a:rPr lang="en-US" sz="1200" dirty="0"/>
              <a:t>New York. Transamerica Life Insurance Company is authorized to conduct business in all </a:t>
            </a:r>
            <a:r>
              <a:rPr lang="en-US" sz="1200" dirty="0" smtClean="0"/>
              <a:t>other </a:t>
            </a:r>
            <a:r>
              <a:rPr lang="en-US" sz="1200" dirty="0"/>
              <a:t>states.</a:t>
            </a:r>
          </a:p>
          <a:p>
            <a:pPr marL="0" indent="0">
              <a:buNone/>
            </a:pPr>
            <a:endParaRPr lang="en-US" sz="13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normAutofit/>
          </a:bodyPr>
          <a:lstStyle/>
          <a:p>
            <a:r>
              <a:rPr lang="en-US" dirty="0" smtClean="0"/>
              <a:t>Your Guide to Gift and Estate Planning As A Foreign National</a:t>
            </a:r>
            <a:endParaRPr lang="en-US" dirty="0"/>
          </a:p>
        </p:txBody>
      </p:sp>
      <p:sp>
        <p:nvSpPr>
          <p:cNvPr id="3" name="Subtitle 2"/>
          <p:cNvSpPr>
            <a:spLocks noGrp="1"/>
          </p:cNvSpPr>
          <p:nvPr>
            <p:ph type="subTitle" idx="1"/>
          </p:nvPr>
        </p:nvSpPr>
        <p:spPr/>
        <p:txBody>
          <a:bodyPr/>
          <a:lstStyle/>
          <a:p>
            <a:endParaRPr lang="en-US"/>
          </a:p>
        </p:txBody>
      </p:sp>
      <p:sp>
        <p:nvSpPr>
          <p:cNvPr id="8" name="Text Placeholder 11"/>
          <p:cNvSpPr txBox="1">
            <a:spLocks/>
          </p:cNvSpPr>
          <p:nvPr/>
        </p:nvSpPr>
        <p:spPr>
          <a:xfrm>
            <a:off x="285483" y="6476999"/>
            <a:ext cx="1981200" cy="304801"/>
          </a:xfrm>
          <a:prstGeom prst="rect">
            <a:avLst/>
          </a:prstGeom>
        </p:spPr>
        <p:txBody>
          <a:bodyPr/>
          <a:lstStyle>
            <a:lvl1pPr marL="342900" indent="-342900" algn="l" rtl="0" eaLnBrk="1" fontAlgn="base" hangingPunct="1">
              <a:spcBef>
                <a:spcPct val="20000"/>
              </a:spcBef>
              <a:spcAft>
                <a:spcPct val="0"/>
              </a:spcAft>
              <a:buFontTx/>
              <a:buNone/>
              <a:defRPr sz="1000" kern="1200">
                <a:solidFill>
                  <a:srgbClr val="A6A6A6"/>
                </a:solidFill>
                <a:latin typeface="Arial"/>
                <a:ea typeface="ＭＳ Ｐゴシック" charset="-128"/>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t>OLA 1711 0514</a:t>
            </a:r>
          </a:p>
        </p:txBody>
      </p:sp>
    </p:spTree>
    <p:extLst>
      <p:ext uri="{BB962C8B-B14F-4D97-AF65-F5344CB8AC3E}">
        <p14:creationId xmlns:p14="http://schemas.microsoft.com/office/powerpoint/2010/main" val="3574354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p:txBody>
          <a:bodyPr>
            <a:noAutofit/>
          </a:bodyPr>
          <a:lstStyle/>
          <a:p>
            <a:r>
              <a:rPr lang="en-US" dirty="0" smtClean="0"/>
              <a:t>Transfer Tax Planning </a:t>
            </a:r>
            <a:br>
              <a:rPr lang="en-US" dirty="0" smtClean="0"/>
            </a:br>
            <a:r>
              <a:rPr lang="en-US" dirty="0" smtClean="0"/>
              <a:t>for Foreign Nationals</a:t>
            </a:r>
            <a:endParaRPr lang="en-US" dirty="0"/>
          </a:p>
        </p:txBody>
      </p:sp>
      <p:sp>
        <p:nvSpPr>
          <p:cNvPr id="3081" name="Rectangle 9"/>
          <p:cNvSpPr>
            <a:spLocks noGrp="1" noChangeArrowheads="1"/>
          </p:cNvSpPr>
          <p:nvPr>
            <p:ph idx="1"/>
          </p:nvPr>
        </p:nvSpPr>
        <p:spPr/>
        <p:txBody>
          <a:bodyPr>
            <a:normAutofit/>
          </a:bodyPr>
          <a:lstStyle/>
          <a:p>
            <a:pPr marL="274320" indent="-274320">
              <a:buFont typeface="Arial" pitchFamily="34" charset="0"/>
              <a:buChar char="•"/>
            </a:pPr>
            <a:r>
              <a:rPr lang="en-US" sz="2800" dirty="0" smtClean="0"/>
              <a:t>Foreign </a:t>
            </a:r>
            <a:r>
              <a:rPr lang="en-US" dirty="0" smtClean="0"/>
              <a:t>Nationals </a:t>
            </a:r>
            <a:r>
              <a:rPr lang="en-US" sz="2800" dirty="0" smtClean="0"/>
              <a:t>face </a:t>
            </a:r>
            <a:br>
              <a:rPr lang="en-US" sz="2800" dirty="0" smtClean="0"/>
            </a:br>
            <a:r>
              <a:rPr lang="en-US" sz="2800" dirty="0" smtClean="0"/>
              <a:t>different </a:t>
            </a:r>
            <a:r>
              <a:rPr lang="en-US" sz="2800" dirty="0"/>
              <a:t>rules</a:t>
            </a:r>
          </a:p>
          <a:p>
            <a:pPr marL="274320" indent="-274320">
              <a:buFont typeface="Arial" pitchFamily="34" charset="0"/>
              <a:buChar char="•"/>
            </a:pPr>
            <a:r>
              <a:rPr lang="en-US" sz="2800" dirty="0"/>
              <a:t>Differences could result </a:t>
            </a:r>
            <a:r>
              <a:rPr lang="en-US" sz="2800" dirty="0" smtClean="0"/>
              <a:t/>
            </a:r>
            <a:br>
              <a:rPr lang="en-US" sz="2800" dirty="0" smtClean="0"/>
            </a:br>
            <a:r>
              <a:rPr lang="en-US" sz="2800" dirty="0" smtClean="0"/>
              <a:t>in </a:t>
            </a:r>
            <a:r>
              <a:rPr lang="en-US" sz="2800" dirty="0"/>
              <a:t>substantial </a:t>
            </a:r>
            <a:r>
              <a:rPr lang="en-US" sz="2800" dirty="0" smtClean="0"/>
              <a:t>and possibly</a:t>
            </a:r>
            <a:br>
              <a:rPr lang="en-US" sz="2800" dirty="0" smtClean="0"/>
            </a:br>
            <a:r>
              <a:rPr lang="en-US" sz="2800" dirty="0" smtClean="0"/>
              <a:t>higher </a:t>
            </a:r>
            <a:r>
              <a:rPr lang="en-US" sz="2800" dirty="0"/>
              <a:t>transfer taxes than </a:t>
            </a:r>
            <a:r>
              <a:rPr lang="en-US" sz="2800" dirty="0" smtClean="0"/>
              <a:t/>
            </a:r>
            <a:br>
              <a:rPr lang="en-US" sz="2800" dirty="0" smtClean="0"/>
            </a:br>
            <a:r>
              <a:rPr lang="en-US" sz="2800" dirty="0" smtClean="0"/>
              <a:t>for </a:t>
            </a:r>
            <a:r>
              <a:rPr lang="en-US" sz="2800" dirty="0"/>
              <a:t>U.S. </a:t>
            </a:r>
            <a:r>
              <a:rPr lang="en-US" sz="2800" dirty="0" smtClean="0"/>
              <a:t>citizens</a:t>
            </a:r>
            <a:endParaRPr lang="en-US" sz="2800" dirty="0"/>
          </a:p>
        </p:txBody>
      </p:sp>
      <p:pic>
        <p:nvPicPr>
          <p:cNvPr id="9" name="Picture 8" descr="936086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1231" y="1454150"/>
            <a:ext cx="3418131" cy="352967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dirty="0"/>
              <a:t>Are You Affected?</a:t>
            </a:r>
          </a:p>
        </p:txBody>
      </p:sp>
      <p:sp>
        <p:nvSpPr>
          <p:cNvPr id="4102" name="Rectangle 6"/>
          <p:cNvSpPr>
            <a:spLocks noGrp="1" noChangeArrowheads="1"/>
          </p:cNvSpPr>
          <p:nvPr>
            <p:ph idx="1"/>
          </p:nvPr>
        </p:nvSpPr>
        <p:spPr/>
        <p:txBody>
          <a:bodyPr/>
          <a:lstStyle/>
          <a:p>
            <a:pPr marL="274320" indent="-274320">
              <a:buFont typeface="Arial" pitchFamily="34" charset="0"/>
              <a:buChar char="•"/>
            </a:pPr>
            <a:r>
              <a:rPr lang="en-US" dirty="0" smtClean="0"/>
              <a:t>Foreign Nationals are classified </a:t>
            </a:r>
            <a:br>
              <a:rPr lang="en-US" dirty="0" smtClean="0"/>
            </a:br>
            <a:r>
              <a:rPr lang="en-US" dirty="0" smtClean="0"/>
              <a:t>depending on where they have </a:t>
            </a:r>
            <a:br>
              <a:rPr lang="en-US" dirty="0" smtClean="0"/>
            </a:br>
            <a:r>
              <a:rPr lang="en-US" dirty="0" smtClean="0"/>
              <a:t>made their permanent home</a:t>
            </a:r>
          </a:p>
          <a:p>
            <a:pPr marL="731520" lvl="1" indent="-274320">
              <a:buFont typeface="Arial" pitchFamily="34" charset="0"/>
              <a:buChar char="•"/>
            </a:pPr>
            <a:r>
              <a:rPr lang="en-US" dirty="0" smtClean="0"/>
              <a:t>Resident Alien</a:t>
            </a:r>
          </a:p>
          <a:p>
            <a:pPr marL="731520" lvl="1" indent="-274320">
              <a:buFont typeface="Arial" pitchFamily="34" charset="0"/>
              <a:buChar char="•"/>
            </a:pPr>
            <a:r>
              <a:rPr lang="en-US" dirty="0" smtClean="0"/>
              <a:t>Non-Resident Alien</a:t>
            </a:r>
          </a:p>
        </p:txBody>
      </p:sp>
      <p:pic>
        <p:nvPicPr>
          <p:cNvPr id="9" name="Picture 8" descr="131579672_nob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6187" y="1660769"/>
            <a:ext cx="3483144" cy="44653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Aliens</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Foreign National with permanent U.S. home</a:t>
            </a:r>
          </a:p>
          <a:p>
            <a:pPr>
              <a:buFont typeface="Arial" panose="020B0604020202020204" pitchFamily="34" charset="0"/>
              <a:buChar char="•"/>
            </a:pPr>
            <a:r>
              <a:rPr lang="en-US" dirty="0" smtClean="0"/>
              <a:t>Worldwide assets subject  </a:t>
            </a:r>
            <a:br>
              <a:rPr lang="en-US" dirty="0" smtClean="0"/>
            </a:br>
            <a:r>
              <a:rPr lang="en-US" dirty="0" smtClean="0"/>
              <a:t>to U.S. estate and gift tax</a:t>
            </a:r>
          </a:p>
          <a:p>
            <a:pPr>
              <a:buFont typeface="Arial" panose="020B0604020202020204" pitchFamily="34" charset="0"/>
              <a:buChar char="•"/>
            </a:pPr>
            <a:r>
              <a:rPr lang="en-US" dirty="0" smtClean="0"/>
              <a:t>Denied certain tax </a:t>
            </a:r>
            <a:br>
              <a:rPr lang="en-US" dirty="0" smtClean="0"/>
            </a:br>
            <a:r>
              <a:rPr lang="en-US" dirty="0" smtClean="0"/>
              <a:t>advantages available </a:t>
            </a:r>
            <a:br>
              <a:rPr lang="en-US" dirty="0" smtClean="0"/>
            </a:br>
            <a:r>
              <a:rPr lang="en-US" dirty="0" smtClean="0"/>
              <a:t>to U.S. citizens</a:t>
            </a:r>
          </a:p>
        </p:txBody>
      </p:sp>
      <p:pic>
        <p:nvPicPr>
          <p:cNvPr id="3" name="Picture 2"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239" y="2511743"/>
            <a:ext cx="4716227" cy="3615644"/>
          </a:xfrm>
          <a:prstGeom prst="rect">
            <a:avLst/>
          </a:prstGeom>
        </p:spPr>
      </p:pic>
    </p:spTree>
    <p:extLst>
      <p:ext uri="{BB962C8B-B14F-4D97-AF65-F5344CB8AC3E}">
        <p14:creationId xmlns:p14="http://schemas.microsoft.com/office/powerpoint/2010/main" val="300844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Non-Resident Aliens</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Foreign National with permanent home </a:t>
            </a:r>
            <a:br>
              <a:rPr lang="en-US" dirty="0" smtClean="0"/>
            </a:br>
            <a:r>
              <a:rPr lang="en-US" dirty="0" smtClean="0"/>
              <a:t>in another country</a:t>
            </a:r>
          </a:p>
          <a:p>
            <a:pPr>
              <a:buFont typeface="Arial" panose="020B0604020202020204" pitchFamily="34" charset="0"/>
              <a:buChar char="•"/>
            </a:pPr>
            <a:r>
              <a:rPr lang="en-US" dirty="0" smtClean="0"/>
              <a:t>Only U.S. assets </a:t>
            </a:r>
            <a:br>
              <a:rPr lang="en-US" dirty="0" smtClean="0"/>
            </a:br>
            <a:r>
              <a:rPr lang="en-US" dirty="0" smtClean="0"/>
              <a:t>subject to U.S. estate </a:t>
            </a:r>
            <a:br>
              <a:rPr lang="en-US" dirty="0" smtClean="0"/>
            </a:br>
            <a:r>
              <a:rPr lang="en-US" dirty="0" smtClean="0"/>
              <a:t>and gift tax</a:t>
            </a:r>
          </a:p>
        </p:txBody>
      </p:sp>
      <p:pic>
        <p:nvPicPr>
          <p:cNvPr id="3" name="Picture 2"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239" y="2511743"/>
            <a:ext cx="4716227" cy="3615644"/>
          </a:xfrm>
          <a:prstGeom prst="rect">
            <a:avLst/>
          </a:prstGeom>
        </p:spPr>
      </p:pic>
    </p:spTree>
    <p:extLst>
      <p:ext uri="{BB962C8B-B14F-4D97-AF65-F5344CB8AC3E}">
        <p14:creationId xmlns:p14="http://schemas.microsoft.com/office/powerpoint/2010/main" val="484854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Transfer Tax Overview </a:t>
            </a:r>
          </a:p>
        </p:txBody>
      </p:sp>
      <p:sp>
        <p:nvSpPr>
          <p:cNvPr id="7175" name="Rectangle 7"/>
          <p:cNvSpPr>
            <a:spLocks noGrp="1" noChangeArrowheads="1"/>
          </p:cNvSpPr>
          <p:nvPr>
            <p:ph idx="1"/>
          </p:nvPr>
        </p:nvSpPr>
        <p:spPr/>
        <p:txBody>
          <a:bodyPr/>
          <a:lstStyle/>
          <a:p>
            <a:pPr>
              <a:buFontTx/>
              <a:buNone/>
            </a:pPr>
            <a:r>
              <a:rPr lang="en-US" sz="3000" b="1" dirty="0">
                <a:solidFill>
                  <a:srgbClr val="38BBB9"/>
                </a:solidFill>
              </a:rPr>
              <a:t>Transfer taxes affecting </a:t>
            </a:r>
            <a:r>
              <a:rPr lang="en-US" sz="3000" b="1" dirty="0" smtClean="0">
                <a:solidFill>
                  <a:srgbClr val="38BBB9"/>
                </a:solidFill>
              </a:rPr>
              <a:t>Resident Aliens</a:t>
            </a:r>
            <a:r>
              <a:rPr lang="en-US" sz="3000" b="1" dirty="0">
                <a:solidFill>
                  <a:srgbClr val="38BBB9"/>
                </a:solidFill>
              </a:rPr>
              <a:t>:</a:t>
            </a:r>
          </a:p>
          <a:p>
            <a:pPr>
              <a:buFont typeface="Arial" pitchFamily="34" charset="0"/>
              <a:buChar char="•"/>
            </a:pPr>
            <a:r>
              <a:rPr lang="en-US" sz="2800" dirty="0"/>
              <a:t>Gift taxes </a:t>
            </a:r>
          </a:p>
          <a:p>
            <a:pPr>
              <a:buFont typeface="Arial" pitchFamily="34" charset="0"/>
              <a:buChar char="•"/>
            </a:pPr>
            <a:r>
              <a:rPr lang="en-US" sz="2800" dirty="0"/>
              <a:t>Estate taxes</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dirty="0"/>
              <a:t>Gift Taxes for </a:t>
            </a:r>
            <a:r>
              <a:rPr lang="en-US" dirty="0" smtClean="0"/>
              <a:t>Resident </a:t>
            </a:r>
            <a:r>
              <a:rPr lang="en-US" dirty="0"/>
              <a:t>Aliens</a:t>
            </a:r>
          </a:p>
        </p:txBody>
      </p:sp>
      <p:sp>
        <p:nvSpPr>
          <p:cNvPr id="8198" name="Rectangle 6"/>
          <p:cNvSpPr>
            <a:spLocks noGrp="1" noChangeArrowheads="1"/>
          </p:cNvSpPr>
          <p:nvPr>
            <p:ph idx="1"/>
          </p:nvPr>
        </p:nvSpPr>
        <p:spPr/>
        <p:txBody>
          <a:bodyPr/>
          <a:lstStyle/>
          <a:p>
            <a:pPr>
              <a:buFontTx/>
              <a:buNone/>
            </a:pPr>
            <a:r>
              <a:rPr lang="en-US" sz="3000" b="1" dirty="0">
                <a:solidFill>
                  <a:srgbClr val="38BBB9"/>
                </a:solidFill>
              </a:rPr>
              <a:t>When does the tax apply?</a:t>
            </a:r>
          </a:p>
          <a:p>
            <a:pPr>
              <a:buFont typeface="Arial" pitchFamily="34" charset="0"/>
              <a:buChar char="•"/>
            </a:pPr>
            <a:r>
              <a:rPr lang="en-US" sz="2800" dirty="0"/>
              <a:t>Tax levied on gratuitous transfer of property </a:t>
            </a:r>
            <a:r>
              <a:rPr lang="en-US" sz="2800" dirty="0" smtClean="0"/>
              <a:t/>
            </a:r>
            <a:br>
              <a:rPr lang="en-US" sz="2800" dirty="0" smtClean="0"/>
            </a:br>
            <a:r>
              <a:rPr lang="en-US" sz="2800" dirty="0" smtClean="0"/>
              <a:t>to </a:t>
            </a:r>
            <a:r>
              <a:rPr lang="en-US" sz="2800" dirty="0"/>
              <a:t>third party</a:t>
            </a:r>
          </a:p>
          <a:p>
            <a:pPr>
              <a:buFont typeface="Arial" pitchFamily="34" charset="0"/>
              <a:buChar char="•"/>
            </a:pPr>
            <a:r>
              <a:rPr lang="en-US" sz="2800" dirty="0" smtClean="0"/>
              <a:t>Donor </a:t>
            </a:r>
            <a:r>
              <a:rPr lang="en-US" sz="2800" dirty="0"/>
              <a:t>is liable for tax</a:t>
            </a:r>
          </a:p>
          <a:p>
            <a:pPr>
              <a:buFont typeface="Arial" pitchFamily="34" charset="0"/>
              <a:buChar char="•"/>
            </a:pPr>
            <a:r>
              <a:rPr lang="en-US" sz="2800" dirty="0"/>
              <a:t>Annual exclusion gifts of assets or cash up </a:t>
            </a:r>
            <a:r>
              <a:rPr lang="en-US" sz="2800" dirty="0" smtClean="0"/>
              <a:t/>
            </a:r>
            <a:br>
              <a:rPr lang="en-US" sz="2800" dirty="0" smtClean="0"/>
            </a:br>
            <a:r>
              <a:rPr lang="en-US" sz="2800" dirty="0" smtClean="0"/>
              <a:t>to $14,000—for 2014—to </a:t>
            </a:r>
            <a:r>
              <a:rPr lang="en-US" sz="2800" dirty="0"/>
              <a:t>each individual are generally </a:t>
            </a:r>
            <a:r>
              <a:rPr lang="en-US" sz="2800" dirty="0" smtClean="0"/>
              <a:t>not </a:t>
            </a:r>
            <a:r>
              <a:rPr lang="en-US" sz="2800" dirty="0"/>
              <a:t>subject to gift taxes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noAutofit/>
          </a:bodyPr>
          <a:lstStyle/>
          <a:p>
            <a:r>
              <a:rPr lang="en-US" dirty="0"/>
              <a:t>Lifetime Exemption Amounts </a:t>
            </a:r>
            <a:r>
              <a:rPr lang="en-US" dirty="0" smtClean="0"/>
              <a:t/>
            </a:r>
            <a:br>
              <a:rPr lang="en-US" dirty="0" smtClean="0"/>
            </a:br>
            <a:r>
              <a:rPr lang="en-US" dirty="0" smtClean="0"/>
              <a:t>and </a:t>
            </a:r>
            <a:r>
              <a:rPr lang="en-US" dirty="0"/>
              <a:t>Gift Tax Rates</a:t>
            </a:r>
          </a:p>
        </p:txBody>
      </p:sp>
      <p:graphicFrame>
        <p:nvGraphicFramePr>
          <p:cNvPr id="12" name="Group 4"/>
          <p:cNvGraphicFramePr>
            <a:graphicFrameLocks noGrp="1"/>
          </p:cNvGraphicFramePr>
          <p:nvPr>
            <p:extLst>
              <p:ext uri="{D42A27DB-BD31-4B8C-83A1-F6EECF244321}">
                <p14:modId xmlns:p14="http://schemas.microsoft.com/office/powerpoint/2010/main" val="749345007"/>
              </p:ext>
            </p:extLst>
          </p:nvPr>
        </p:nvGraphicFramePr>
        <p:xfrm>
          <a:off x="731676" y="2288053"/>
          <a:ext cx="7680648" cy="2032622"/>
        </p:xfrm>
        <a:graphic>
          <a:graphicData uri="http://schemas.openxmlformats.org/drawingml/2006/table">
            <a:tbl>
              <a:tblPr>
                <a:effectLst>
                  <a:outerShdw blurRad="50800" dist="38100" dir="2700000" algn="tl" rotWithShape="0">
                    <a:prstClr val="black">
                      <a:alpha val="40000"/>
                    </a:prstClr>
                  </a:outerShdw>
                </a:effectLst>
              </a:tblPr>
              <a:tblGrid>
                <a:gridCol w="2127452"/>
                <a:gridCol w="3328051"/>
                <a:gridCol w="2225145"/>
              </a:tblGrid>
              <a:tr h="782464">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84" charset="2"/>
                        <a:buNone/>
                        <a:tabLst/>
                      </a:pPr>
                      <a:r>
                        <a:rPr kumimoji="0" lang="en-US" sz="2000" b="1" i="0" u="none" strike="noStrike" cap="none" normalizeH="0" baseline="0" dirty="0" smtClean="0">
                          <a:ln>
                            <a:noFill/>
                          </a:ln>
                          <a:solidFill>
                            <a:schemeClr val="bg1"/>
                          </a:solidFill>
                          <a:effectLst/>
                          <a:latin typeface="Arial" charset="0"/>
                        </a:rPr>
                        <a:t>Year</a:t>
                      </a:r>
                    </a:p>
                  </a:txBody>
                  <a:tcPr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Tx/>
                        <a:buFont typeface="Wingdings" pitchFamily="84" charset="2"/>
                        <a:buNone/>
                        <a:tabLst/>
                      </a:pPr>
                      <a:r>
                        <a:rPr kumimoji="0" lang="en-US" sz="2000" b="1" i="0" u="none" strike="noStrike" cap="none" normalizeH="0" baseline="0" dirty="0" smtClean="0">
                          <a:ln>
                            <a:noFill/>
                          </a:ln>
                          <a:solidFill>
                            <a:schemeClr val="bg1"/>
                          </a:solidFill>
                          <a:effectLst/>
                          <a:latin typeface="Arial" charset="0"/>
                        </a:rPr>
                        <a:t>Applicable Lifetime Gift </a:t>
                      </a:r>
                      <a:br>
                        <a:rPr kumimoji="0" lang="en-US" sz="2000" b="1" i="0" u="none" strike="noStrike" cap="none" normalizeH="0" baseline="0" dirty="0" smtClean="0">
                          <a:ln>
                            <a:noFill/>
                          </a:ln>
                          <a:solidFill>
                            <a:schemeClr val="bg1"/>
                          </a:solidFill>
                          <a:effectLst/>
                          <a:latin typeface="Arial" charset="0"/>
                        </a:rPr>
                      </a:br>
                      <a:r>
                        <a:rPr kumimoji="0" lang="en-US" sz="2000" b="1" i="0" u="none" strike="noStrike" cap="none" normalizeH="0" baseline="0" dirty="0" smtClean="0">
                          <a:ln>
                            <a:noFill/>
                          </a:ln>
                          <a:solidFill>
                            <a:schemeClr val="bg1"/>
                          </a:solidFill>
                          <a:effectLst/>
                          <a:latin typeface="Arial" charset="0"/>
                        </a:rPr>
                        <a:t>Exemption Amount</a:t>
                      </a: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Tx/>
                        <a:buFont typeface="Wingdings" pitchFamily="84" charset="2"/>
                        <a:buNone/>
                        <a:tabLst/>
                      </a:pPr>
                      <a:r>
                        <a:rPr kumimoji="0" lang="en-US" sz="2000" b="1" i="0" u="none" strike="noStrike" cap="none" normalizeH="0" baseline="0" dirty="0" smtClean="0">
                          <a:ln>
                            <a:noFill/>
                          </a:ln>
                          <a:solidFill>
                            <a:schemeClr val="bg1"/>
                          </a:solidFill>
                          <a:effectLst/>
                          <a:latin typeface="Arial" charset="0"/>
                        </a:rPr>
                        <a:t>Maximum Gift</a:t>
                      </a:r>
                      <a:br>
                        <a:rPr kumimoji="0" lang="en-US" sz="2000" b="1" i="0" u="none" strike="noStrike" cap="none" normalizeH="0" baseline="0" dirty="0" smtClean="0">
                          <a:ln>
                            <a:noFill/>
                          </a:ln>
                          <a:solidFill>
                            <a:schemeClr val="bg1"/>
                          </a:solidFill>
                          <a:effectLst/>
                          <a:latin typeface="Arial" charset="0"/>
                        </a:rPr>
                      </a:br>
                      <a:r>
                        <a:rPr kumimoji="0" lang="en-US" sz="2000" b="1" i="0" u="none" strike="noStrike" cap="none" normalizeH="0" baseline="0" dirty="0" smtClean="0">
                          <a:ln>
                            <a:noFill/>
                          </a:ln>
                          <a:solidFill>
                            <a:schemeClr val="bg1"/>
                          </a:solidFill>
                          <a:effectLst/>
                          <a:latin typeface="Arial" charset="0"/>
                        </a:rPr>
                        <a:t>Tax Rate</a:t>
                      </a:r>
                    </a:p>
                  </a:txBody>
                  <a:tcPr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r>
              <a:tr h="56145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2014</a:t>
                      </a:r>
                      <a:endParaRPr kumimoji="0" lang="en-US" sz="2000" b="0" i="0" u="none" strike="noStrike" cap="none" normalizeH="0" baseline="0" dirty="0" smtClean="0">
                        <a:ln>
                          <a:noFill/>
                        </a:ln>
                        <a:solidFill>
                          <a:srgbClr val="666666"/>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$5,340,000</a:t>
                      </a: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40%</a:t>
                      </a: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r>
              <a:tr h="68870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2015 or later</a:t>
                      </a:r>
                      <a:endParaRPr kumimoji="0" lang="en-US" sz="2000" b="0" i="0" u="none" strike="noStrike" cap="none" normalizeH="0" baseline="0" dirty="0" smtClean="0">
                        <a:ln>
                          <a:noFill/>
                        </a:ln>
                        <a:solidFill>
                          <a:srgbClr val="666666"/>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$5,340,000</a:t>
                      </a:r>
                    </a:p>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Indexed for inflation from 2011</a:t>
                      </a: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6666"/>
                          </a:solidFill>
                          <a:effectLst/>
                          <a:latin typeface="Arial" pitchFamily="34" charset="0"/>
                          <a:cs typeface="Arial" pitchFamily="34" charset="0"/>
                          <a:sym typeface="Arial" pitchFamily="34" charset="0"/>
                        </a:rPr>
                        <a:t>40%</a:t>
                      </a: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BBC375-2A1E-42B3-B68A-8625C19DF6E0}">
  <ds:schemaRefs>
    <ds:schemaRef ds:uri="http://schemas.microsoft.com/sharepoint/v3/contenttype/forms"/>
  </ds:schemaRefs>
</ds:datastoreItem>
</file>

<file path=customXml/itemProps2.xml><?xml version="1.0" encoding="utf-8"?>
<ds:datastoreItem xmlns:ds="http://schemas.openxmlformats.org/officeDocument/2006/customXml" ds:itemID="{F8EFC61B-0D3A-4191-99EB-C5B8B2818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1DEAA0B-495C-4426-BD5A-DC10359D3015}">
  <ds:schemaRefs>
    <ds:schemaRef ds:uri="http://schemas.microsoft.com/office/2006/documentManagement/types"/>
    <ds:schemaRef ds:uri="http://purl.org/dc/dcmitype/"/>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6264</TotalTime>
  <Words>2874</Words>
  <Application>Microsoft Office PowerPoint</Application>
  <PresentationFormat>On-screen Show (4:3)</PresentationFormat>
  <Paragraphs>247</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ＭＳ Ｐゴシック</vt:lpstr>
      <vt:lpstr>Arial</vt:lpstr>
      <vt:lpstr>Calibri</vt:lpstr>
      <vt:lpstr>Helvetica</vt:lpstr>
      <vt:lpstr>Helvetica Light</vt:lpstr>
      <vt:lpstr>Wingdings</vt:lpstr>
      <vt:lpstr>1_Custom Design</vt:lpstr>
      <vt:lpstr>2_Custom Design</vt:lpstr>
      <vt:lpstr>3_Custom Design</vt:lpstr>
      <vt:lpstr>Your Guide to Gift and Estate Planning As A Foreign National</vt:lpstr>
      <vt:lpstr> </vt:lpstr>
      <vt:lpstr>Transfer Tax Planning  for Foreign Nationals</vt:lpstr>
      <vt:lpstr>Are You Affected?</vt:lpstr>
      <vt:lpstr>Resident Aliens</vt:lpstr>
      <vt:lpstr>Non-Resident Aliens</vt:lpstr>
      <vt:lpstr>Transfer Tax Overview </vt:lpstr>
      <vt:lpstr>Gift Taxes for Resident Aliens</vt:lpstr>
      <vt:lpstr>Lifetime Exemption Amounts  and Gift Tax Rates</vt:lpstr>
      <vt:lpstr>Estate Taxes for Resident Aliens</vt:lpstr>
      <vt:lpstr>Lifetime Exemption Amounts and Estate Tax Rates for  Resident Aliens</vt:lpstr>
      <vt:lpstr>Transfers to U.S. Citizen Spouse</vt:lpstr>
      <vt:lpstr>Foreign National Married to U.S. Citizen</vt:lpstr>
      <vt:lpstr>Foreign National Married to U.S. Citizen</vt:lpstr>
      <vt:lpstr>Foreign National Married to U.S. Citizen</vt:lpstr>
      <vt:lpstr>Foreign National Married to U.S. Citizen</vt:lpstr>
      <vt:lpstr>Foreign National Married to U.S. Citizen</vt:lpstr>
      <vt:lpstr>One Option: QDOT</vt:lpstr>
      <vt:lpstr>Drawbacks of Planning with a QDOT </vt:lpstr>
      <vt:lpstr>Alternate Solution: Life Insurance</vt:lpstr>
      <vt:lpstr>Life Insurance</vt:lpstr>
      <vt:lpstr>Overview of Non-Resident Aliens’  Gift and Estate Taxes</vt:lpstr>
      <vt:lpstr>Overview of Non-Resident Aliens’  Estate Tax</vt:lpstr>
      <vt:lpstr>Example:  Non-Resident Alien Juan Valdivia </vt:lpstr>
      <vt:lpstr>Planning Strategies for Non-U.S. Citizens</vt:lpstr>
      <vt:lpstr>Life Insurance: A Tool That  Provides Estate Liquidity</vt:lpstr>
      <vt:lpstr>Is Gift and Estate Tax Planning  Applicable to You?</vt:lpstr>
      <vt:lpstr>PowerPoint Presentation</vt:lpstr>
      <vt:lpstr>Your Guide to Gift and Estate Planning As A Foreign National</vt:lpstr>
    </vt:vector>
  </TitlesOfParts>
  <Company>Fabienne Vitiello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 Estate Planning for Foreign Nationals Consumer Presentation</dc:title>
  <dc:creator>Hart, Melissa</dc:creator>
  <cp:lastModifiedBy>Brett Hudgens</cp:lastModifiedBy>
  <cp:revision>208</cp:revision>
  <cp:lastPrinted>2008-10-24T18:32:34Z</cp:lastPrinted>
  <dcterms:created xsi:type="dcterms:W3CDTF">2011-03-23T20:17:26Z</dcterms:created>
  <dcterms:modified xsi:type="dcterms:W3CDTF">2015-06-15T17:05:26Z</dcterms:modified>
</cp:coreProperties>
</file>