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4"/>
    <p:sldMasterId id="2147483671" r:id="rId5"/>
  </p:sldMasterIdLst>
  <p:notesMasterIdLst>
    <p:notesMasterId r:id="rId52"/>
  </p:notesMasterIdLst>
  <p:handoutMasterIdLst>
    <p:handoutMasterId r:id="rId53"/>
  </p:handoutMasterIdLst>
  <p:sldIdLst>
    <p:sldId id="258" r:id="rId6"/>
    <p:sldId id="259" r:id="rId7"/>
    <p:sldId id="260" r:id="rId8"/>
    <p:sldId id="27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303" r:id="rId28"/>
    <p:sldId id="304" r:id="rId29"/>
    <p:sldId id="305" r:id="rId30"/>
    <p:sldId id="306"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5">
          <p15:clr>
            <a:srgbClr val="A4A3A4"/>
          </p15:clr>
        </p15:guide>
        <p15:guide id="2" orient="horz" pos="2944">
          <p15:clr>
            <a:srgbClr val="A4A3A4"/>
          </p15:clr>
        </p15:guide>
        <p15:guide id="3" orient="horz" pos="2160">
          <p15:clr>
            <a:srgbClr val="A4A3A4"/>
          </p15:clr>
        </p15:guide>
        <p15:guide id="4" orient="horz" pos="916">
          <p15:clr>
            <a:srgbClr val="A4A3A4"/>
          </p15:clr>
        </p15:guide>
        <p15:guide id="5" pos="5467">
          <p15:clr>
            <a:srgbClr val="A4A3A4"/>
          </p15:clr>
        </p15:guide>
        <p15:guide id="6" pos="2880">
          <p15:clr>
            <a:srgbClr val="A4A3A4"/>
          </p15:clr>
        </p15:guide>
        <p15:guide id="7" pos="5583">
          <p15:clr>
            <a:srgbClr val="A4A3A4"/>
          </p15:clr>
        </p15:guide>
        <p15:guide id="8" pos="301">
          <p15:clr>
            <a:srgbClr val="A4A3A4"/>
          </p15:clr>
        </p15:guide>
        <p15:guide id="9" pos="5333">
          <p15:clr>
            <a:srgbClr val="A4A3A4"/>
          </p15:clr>
        </p15:guide>
        <p15:guide id="10" pos="44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8B2B9"/>
    <a:srgbClr val="D1D1D1"/>
    <a:srgbClr val="E1E1E1"/>
    <a:srgbClr val="38BBB9"/>
    <a:srgbClr val="C60B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79119" autoAdjust="0"/>
  </p:normalViewPr>
  <p:slideViewPr>
    <p:cSldViewPr snapToGrid="0" snapToObjects="1">
      <p:cViewPr varScale="1">
        <p:scale>
          <a:sx n="59" d="100"/>
          <a:sy n="59" d="100"/>
        </p:scale>
        <p:origin x="1842" y="66"/>
      </p:cViewPr>
      <p:guideLst>
        <p:guide orient="horz" pos="1145"/>
        <p:guide orient="horz" pos="2944"/>
        <p:guide orient="horz" pos="2160"/>
        <p:guide orient="horz" pos="916"/>
        <p:guide pos="5467"/>
        <p:guide pos="2880"/>
        <p:guide pos="5583"/>
        <p:guide pos="301"/>
        <p:guide pos="5333"/>
        <p:guide pos="447"/>
      </p:guideLst>
    </p:cSldViewPr>
  </p:slideViewPr>
  <p:notesTextViewPr>
    <p:cViewPr>
      <p:scale>
        <a:sx n="100" d="100"/>
        <a:sy n="100" d="100"/>
      </p:scale>
      <p:origin x="0" y="0"/>
    </p:cViewPr>
  </p:notesTextViewPr>
  <p:sorterViewPr>
    <p:cViewPr>
      <p:scale>
        <a:sx n="305" d="100"/>
        <a:sy n="305" d="100"/>
      </p:scale>
      <p:origin x="0" y="17400"/>
    </p:cViewPr>
  </p:sorterViewPr>
  <p:notesViewPr>
    <p:cSldViewPr snapToGrid="0" snapToObjects="1">
      <p:cViewPr varScale="1">
        <p:scale>
          <a:sx n="60" d="100"/>
          <a:sy n="60" d="100"/>
        </p:scale>
        <p:origin x="-1651"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6F6E82-CACE-3443-BD42-32AF84402DE5}" type="datetimeFigureOut">
              <a:rPr lang="en-US" smtClean="0"/>
              <a:t>6/15/2015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483ED5-9BAB-B249-97C6-0C2A86337908}" type="slidenum">
              <a:rPr lang="en-US" smtClean="0"/>
              <a:t>‹#›</a:t>
            </a:fld>
            <a:endParaRPr lang="en-US"/>
          </a:p>
        </p:txBody>
      </p:sp>
    </p:spTree>
    <p:extLst>
      <p:ext uri="{BB962C8B-B14F-4D97-AF65-F5344CB8AC3E}">
        <p14:creationId xmlns:p14="http://schemas.microsoft.com/office/powerpoint/2010/main" val="284321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B7EEF-7EC5-E243-80E1-0C1609AC4B1E}" type="datetimeFigureOut">
              <a:rPr lang="en-US" smtClean="0"/>
              <a:t>6/15/2015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6B675-2149-1A42-9DCF-FFC1BE37C4F2}" type="slidenum">
              <a:rPr lang="en-US" smtClean="0"/>
              <a:t>‹#›</a:t>
            </a:fld>
            <a:endParaRPr lang="en-US"/>
          </a:p>
        </p:txBody>
      </p:sp>
    </p:spTree>
    <p:extLst>
      <p:ext uri="{BB962C8B-B14F-4D97-AF65-F5344CB8AC3E}">
        <p14:creationId xmlns:p14="http://schemas.microsoft.com/office/powerpoint/2010/main" val="42201216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6B675-2149-1A42-9DCF-FFC1BE37C4F2}" type="slidenum">
              <a:rPr lang="en-US" smtClean="0"/>
              <a:t>1</a:t>
            </a:fld>
            <a:endParaRPr lang="en-US"/>
          </a:p>
        </p:txBody>
      </p:sp>
    </p:spTree>
    <p:extLst>
      <p:ext uri="{BB962C8B-B14F-4D97-AF65-F5344CB8AC3E}">
        <p14:creationId xmlns:p14="http://schemas.microsoft.com/office/powerpoint/2010/main" val="3670586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summarize, Resident Aliens and Non-Resident Aliens are treated differently under the U.S. tax code—creating</a:t>
            </a:r>
            <a:r>
              <a:rPr lang="en-US" baseline="0" dirty="0" smtClean="0"/>
              <a:t> life insurance sale opportunities.</a:t>
            </a:r>
            <a:r>
              <a:rPr lang="en-US" dirty="0" smtClean="0"/>
              <a:t>  Generally, only a Non-Resident Alien’s assets that are considered located in the U.S. will be subject to federal estate tax and they only get to shelter $60,000 from U.S. estate tax. In other words, Non-Resident Aliens with substantial U.S.-based assets face significant estate tax liability on transfers of this property upon death. Life insurance can be a viable option to provide the liquidity necessary to pay this estate tax bill. </a:t>
            </a:r>
          </a:p>
          <a:p>
            <a:endParaRPr lang="en-US" dirty="0" smtClean="0"/>
          </a:p>
          <a:p>
            <a:pPr defTabSz="895596">
              <a:defRPr/>
            </a:pPr>
            <a:r>
              <a:rPr lang="en-US" dirty="0"/>
              <a:t>In addition, you’ll notice that in order for the U.S. to ensure taxation of assets inherited by a foreign national surviving spouse, neither a Resident Alien nor a Non-Resident Alien is entitled to the unlimited marital deduction. In other words, the surviving spouse has to be a U.S. citizen in order to take advantage of this deduction and defer payment of estate taxes until the death of the survivor. In order to obtain a somewhat similar benefit, foreign nationals who inherit assets from their U.S. citizen spouses must transfer those assets to a special trust called a Qualified Domestic Trust or QDOT. QDOT requirements are numerous and inflexible. Life insurance can complement QDOT planning, providing additional funds for a non-citizen surviving spouse.</a:t>
            </a:r>
          </a:p>
          <a:p>
            <a:pPr defTabSz="895596">
              <a:defRPr/>
            </a:pPr>
            <a:endParaRPr lang="en-US" dirty="0"/>
          </a:p>
          <a:p>
            <a:pPr defTabSz="895596">
              <a:defRPr/>
            </a:pPr>
            <a:endParaRPr lang="en-US" dirty="0"/>
          </a:p>
          <a:p>
            <a:r>
              <a:rPr lang="en-US" i="1" dirty="0" smtClean="0">
                <a:cs typeface="ＭＳ Ｐゴシック" pitchFamily="-109" charset="-128"/>
              </a:rPr>
              <a:t>**This material does not contemplate the impact of applicable state or foreign laws and regulations upon clients and prospects. Clients should consult with and rely on their own legal and/or tax advisor to determine the consequences,</a:t>
            </a:r>
            <a:r>
              <a:rPr lang="en-US" i="1" baseline="0" dirty="0" smtClean="0">
                <a:cs typeface="ＭＳ Ｐゴシック" pitchFamily="-109" charset="-128"/>
              </a:rPr>
              <a:t> </a:t>
            </a:r>
            <a:r>
              <a:rPr lang="en-US" i="1" dirty="0" smtClean="0">
                <a:cs typeface="ＭＳ Ｐゴシック" pitchFamily="-109" charset="-128"/>
              </a:rPr>
              <a:t>if any, of owning or receiving proceeds from a Transamerica policy.</a:t>
            </a:r>
          </a:p>
        </p:txBody>
      </p:sp>
      <p:sp>
        <p:nvSpPr>
          <p:cNvPr id="4" name="Slide Number Placeholder 3"/>
          <p:cNvSpPr>
            <a:spLocks noGrp="1"/>
          </p:cNvSpPr>
          <p:nvPr>
            <p:ph type="sldNum" sz="quarter" idx="10"/>
          </p:nvPr>
        </p:nvSpPr>
        <p:spPr/>
        <p:txBody>
          <a:bodyPr/>
          <a:lstStyle/>
          <a:p>
            <a:fld id="{7806B675-2149-1A42-9DCF-FFC1BE37C4F2}" type="slidenum">
              <a:rPr lang="en-US" smtClean="0"/>
              <a:t>10</a:t>
            </a:fld>
            <a:endParaRPr lang="en-US"/>
          </a:p>
        </p:txBody>
      </p:sp>
    </p:spTree>
    <p:extLst>
      <p:ext uri="{BB962C8B-B14F-4D97-AF65-F5344CB8AC3E}">
        <p14:creationId xmlns:p14="http://schemas.microsoft.com/office/powerpoint/2010/main" val="2443225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just covered the estate tax for Non-resident aliens on U.S. </a:t>
            </a:r>
            <a:r>
              <a:rPr lang="en-US" dirty="0" err="1" smtClean="0"/>
              <a:t>situs</a:t>
            </a:r>
            <a:r>
              <a:rPr lang="en-US" dirty="0" smtClean="0"/>
              <a:t> assets which starts</a:t>
            </a:r>
            <a:r>
              <a:rPr lang="en-US" baseline="0" dirty="0" smtClean="0"/>
              <a:t> after $60,000 in value.  Unlike non-residents, resident aliens are taxed on their </a:t>
            </a:r>
            <a:r>
              <a:rPr lang="en-US" u="sng" baseline="0" dirty="0" smtClean="0"/>
              <a:t>worldwide</a:t>
            </a:r>
            <a:r>
              <a:rPr lang="en-US" i="0" u="none" baseline="0" dirty="0" smtClean="0"/>
              <a:t> assets.  They have the same estate tax exemption amount as U.S. citizens, $5.43 million in 2015, indexed for inflation.</a:t>
            </a:r>
            <a:endParaRPr lang="en-US"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11</a:t>
            </a:fld>
            <a:endParaRPr lang="en-US"/>
          </a:p>
        </p:txBody>
      </p:sp>
    </p:spTree>
    <p:extLst>
      <p:ext uri="{BB962C8B-B14F-4D97-AF65-F5344CB8AC3E}">
        <p14:creationId xmlns:p14="http://schemas.microsoft.com/office/powerpoint/2010/main" val="132977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6B675-2149-1A42-9DCF-FFC1BE37C4F2}" type="slidenum">
              <a:rPr lang="en-US" smtClean="0"/>
              <a:t>12</a:t>
            </a:fld>
            <a:endParaRPr lang="en-US"/>
          </a:p>
        </p:txBody>
      </p:sp>
    </p:spTree>
    <p:extLst>
      <p:ext uri="{BB962C8B-B14F-4D97-AF65-F5344CB8AC3E}">
        <p14:creationId xmlns:p14="http://schemas.microsoft.com/office/powerpoint/2010/main" val="3253692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6B675-2149-1A42-9DCF-FFC1BE37C4F2}" type="slidenum">
              <a:rPr lang="en-US" smtClean="0"/>
              <a:t>13</a:t>
            </a:fld>
            <a:endParaRPr lang="en-US"/>
          </a:p>
        </p:txBody>
      </p:sp>
    </p:spTree>
    <p:extLst>
      <p:ext uri="{BB962C8B-B14F-4D97-AF65-F5344CB8AC3E}">
        <p14:creationId xmlns:p14="http://schemas.microsoft.com/office/powerpoint/2010/main" val="506290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6B675-2149-1A42-9DCF-FFC1BE37C4F2}" type="slidenum">
              <a:rPr lang="en-US" smtClean="0"/>
              <a:t>14</a:t>
            </a:fld>
            <a:endParaRPr lang="en-US"/>
          </a:p>
        </p:txBody>
      </p:sp>
    </p:spTree>
    <p:extLst>
      <p:ext uri="{BB962C8B-B14F-4D97-AF65-F5344CB8AC3E}">
        <p14:creationId xmlns:p14="http://schemas.microsoft.com/office/powerpoint/2010/main" val="4050784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6B675-2149-1A42-9DCF-FFC1BE37C4F2}" type="slidenum">
              <a:rPr lang="en-US" smtClean="0"/>
              <a:t>15</a:t>
            </a:fld>
            <a:endParaRPr lang="en-US"/>
          </a:p>
        </p:txBody>
      </p:sp>
    </p:spTree>
    <p:extLst>
      <p:ext uri="{BB962C8B-B14F-4D97-AF65-F5344CB8AC3E}">
        <p14:creationId xmlns:p14="http://schemas.microsoft.com/office/powerpoint/2010/main" val="3501498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Miami</a:t>
            </a:r>
            <a:r>
              <a:rPr lang="en-US" baseline="0" dirty="0" smtClean="0"/>
              <a:t> residences…New York pied-a-terre…California getaways…moving the family to Texas while managing a business in Central America</a:t>
            </a:r>
            <a:endParaRPr lang="en-US"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16</a:t>
            </a:fld>
            <a:endParaRPr lang="en-US"/>
          </a:p>
        </p:txBody>
      </p:sp>
    </p:spTree>
    <p:extLst>
      <p:ext uri="{BB962C8B-B14F-4D97-AF65-F5344CB8AC3E}">
        <p14:creationId xmlns:p14="http://schemas.microsoft.com/office/powerpoint/2010/main" val="120503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may not know that, </a:t>
            </a:r>
            <a:r>
              <a:rPr lang="en-US" baseline="0" dirty="0" smtClean="0"/>
              <a:t>unlike a U.S. citizen and Resident Alien, who can shelter property worth $5.43M from U.S. estate tax, a Non-Resident Alien is only able to shelter $60,000 from U.S. estate tax. </a:t>
            </a:r>
            <a:endParaRPr lang="en-US"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17</a:t>
            </a:fld>
            <a:endParaRPr lang="en-US"/>
          </a:p>
        </p:txBody>
      </p:sp>
    </p:spTree>
    <p:extLst>
      <p:ext uri="{BB962C8B-B14F-4D97-AF65-F5344CB8AC3E}">
        <p14:creationId xmlns:p14="http://schemas.microsoft.com/office/powerpoint/2010/main" val="3147006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illustrate the problem that Non-Resident Aliens may face, consider the case of </a:t>
            </a:r>
            <a:r>
              <a:rPr lang="en-US" baseline="0" dirty="0" err="1" smtClean="0"/>
              <a:t>Niran</a:t>
            </a:r>
            <a:r>
              <a:rPr lang="en-US" baseline="0" dirty="0" smtClean="0"/>
              <a:t>, a non-U.S. citizen and Thai resident. On his last trip to the United States, he bought a $3 million property in Telluride, Colorado, which he visits once a year.</a:t>
            </a:r>
            <a:endParaRPr lang="en-US"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18</a:t>
            </a:fld>
            <a:endParaRPr lang="en-US"/>
          </a:p>
        </p:txBody>
      </p:sp>
    </p:spTree>
    <p:extLst>
      <p:ext uri="{BB962C8B-B14F-4D97-AF65-F5344CB8AC3E}">
        <p14:creationId xmlns:p14="http://schemas.microsoft.com/office/powerpoint/2010/main" val="4237459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what no one explained to </a:t>
            </a:r>
            <a:r>
              <a:rPr lang="en-US" dirty="0" err="1" smtClean="0"/>
              <a:t>Niran</a:t>
            </a:r>
            <a:r>
              <a:rPr lang="en-US" dirty="0" smtClean="0"/>
              <a:t> was that by buying this property and owning it outright, he was creating a U.S. taxable estate. If he were to die in 2014, when the U.S. estate tax rate is 40%, his estate would owe over $1 million in U.S. estate taxes.</a:t>
            </a:r>
            <a:endParaRPr lang="en-US" dirty="0" smtClean="0">
              <a:latin typeface="Arial" charset="0"/>
              <a:ea typeface="ヒラギノ角ゴ Pro W3" pitchFamily="80" charset="-128"/>
            </a:endParaRPr>
          </a:p>
        </p:txBody>
      </p:sp>
      <p:sp>
        <p:nvSpPr>
          <p:cNvPr id="4" name="Slide Number Placeholder 3"/>
          <p:cNvSpPr>
            <a:spLocks noGrp="1"/>
          </p:cNvSpPr>
          <p:nvPr>
            <p:ph type="sldNum" sz="quarter" idx="10"/>
          </p:nvPr>
        </p:nvSpPr>
        <p:spPr/>
        <p:txBody>
          <a:bodyPr/>
          <a:lstStyle/>
          <a:p>
            <a:fld id="{7806B675-2149-1A42-9DCF-FFC1BE37C4F2}" type="slidenum">
              <a:rPr lang="en-US" smtClean="0"/>
              <a:t>19</a:t>
            </a:fld>
            <a:endParaRPr lang="en-US"/>
          </a:p>
        </p:txBody>
      </p:sp>
    </p:spTree>
    <p:extLst>
      <p:ext uri="{BB962C8B-B14F-4D97-AF65-F5344CB8AC3E}">
        <p14:creationId xmlns:p14="http://schemas.microsoft.com/office/powerpoint/2010/main" val="39861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economy is integrating. The world is coming to your doorstep.</a:t>
            </a:r>
            <a:endParaRPr lang="en-US"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2</a:t>
            </a:fld>
            <a:endParaRPr lang="en-US"/>
          </a:p>
        </p:txBody>
      </p:sp>
    </p:spTree>
    <p:extLst>
      <p:ext uri="{BB962C8B-B14F-4D97-AF65-F5344CB8AC3E}">
        <p14:creationId xmlns:p14="http://schemas.microsoft.com/office/powerpoint/2010/main" val="3735816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6B675-2149-1A42-9DCF-FFC1BE37C4F2}" type="slidenum">
              <a:rPr lang="en-US" smtClean="0"/>
              <a:t>20</a:t>
            </a:fld>
            <a:endParaRPr lang="en-US"/>
          </a:p>
        </p:txBody>
      </p:sp>
    </p:spTree>
    <p:extLst>
      <p:ext uri="{BB962C8B-B14F-4D97-AF65-F5344CB8AC3E}">
        <p14:creationId xmlns:p14="http://schemas.microsoft.com/office/powerpoint/2010/main" val="2995246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words, U.S.</a:t>
            </a:r>
            <a:r>
              <a:rPr lang="en-US" baseline="0" dirty="0" smtClean="0"/>
              <a:t> estate tax will erode </a:t>
            </a:r>
            <a:r>
              <a:rPr lang="en-US" baseline="0" dirty="0" err="1" smtClean="0"/>
              <a:t>Niran’s</a:t>
            </a:r>
            <a:r>
              <a:rPr lang="en-US" dirty="0" smtClean="0"/>
              <a:t> estate </a:t>
            </a:r>
            <a:r>
              <a:rPr lang="en-US" baseline="0" dirty="0" smtClean="0"/>
              <a:t>by 38% in 2015. </a:t>
            </a:r>
            <a:endParaRPr lang="en-US"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21</a:t>
            </a:fld>
            <a:endParaRPr lang="en-US"/>
          </a:p>
        </p:txBody>
      </p:sp>
    </p:spTree>
    <p:extLst>
      <p:ext uri="{BB962C8B-B14F-4D97-AF65-F5344CB8AC3E}">
        <p14:creationId xmlns:p14="http://schemas.microsoft.com/office/powerpoint/2010/main" val="3785939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Let’s look at alternative 1:</a:t>
            </a:r>
          </a:p>
          <a:p>
            <a:pPr>
              <a:buFont typeface="Arial" panose="020B0604020202020204" pitchFamily="34" charset="0"/>
              <a:buNone/>
            </a:pPr>
            <a:r>
              <a:rPr lang="en-US" dirty="0"/>
              <a:t>Change tangible property to intangible property</a:t>
            </a:r>
          </a:p>
          <a:p>
            <a:pPr>
              <a:buFont typeface="Arial" panose="020B0604020202020204" pitchFamily="34" charset="0"/>
              <a:buNone/>
            </a:pPr>
            <a:r>
              <a:rPr lang="en-US" dirty="0"/>
              <a:t>Gift intangible property during life to heirs</a:t>
            </a:r>
          </a:p>
          <a:p>
            <a:pPr>
              <a:buFont typeface="Arial" panose="020B0604020202020204" pitchFamily="34" charset="0"/>
              <a:buNone/>
            </a:pPr>
            <a:r>
              <a:rPr lang="en-US" dirty="0"/>
              <a:t>No estate tax, no gift tax</a:t>
            </a:r>
          </a:p>
          <a:p>
            <a:pPr>
              <a:buFont typeface="Arial" panose="020B0604020202020204" pitchFamily="34" charset="0"/>
              <a:buNone/>
            </a:pPr>
            <a:r>
              <a:rPr lang="en-US" dirty="0"/>
              <a:t>BUT lose </a:t>
            </a:r>
            <a:r>
              <a:rPr lang="en-US" dirty="0" smtClean="0"/>
              <a:t>control</a:t>
            </a:r>
            <a:endParaRPr lang="en-US" dirty="0"/>
          </a:p>
        </p:txBody>
      </p:sp>
      <p:sp>
        <p:nvSpPr>
          <p:cNvPr id="4" name="Slide Number Placeholder 3"/>
          <p:cNvSpPr>
            <a:spLocks noGrp="1"/>
          </p:cNvSpPr>
          <p:nvPr>
            <p:ph type="sldNum" sz="quarter" idx="10"/>
          </p:nvPr>
        </p:nvSpPr>
        <p:spPr/>
        <p:txBody>
          <a:bodyPr/>
          <a:lstStyle/>
          <a:p>
            <a:fld id="{7806B675-2149-1A42-9DCF-FFC1BE37C4F2}" type="slidenum">
              <a:rPr lang="en-US" smtClean="0"/>
              <a:t>22</a:t>
            </a:fld>
            <a:endParaRPr lang="en-US"/>
          </a:p>
        </p:txBody>
      </p:sp>
    </p:spTree>
    <p:extLst>
      <p:ext uri="{BB962C8B-B14F-4D97-AF65-F5344CB8AC3E}">
        <p14:creationId xmlns:p14="http://schemas.microsoft.com/office/powerpoint/2010/main" val="3560916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842">
              <a:defRPr/>
            </a:pPr>
            <a:r>
              <a:rPr lang="en-US" dirty="0"/>
              <a:t>This problem of US estate taxes is often addressed by setting up extremely complex estate and business planning strategies. Specifically, foreign nationals employ attorneys to engage in multiple jurisdiction entity structuring, which essentially consists of layering. To illustrate this concept, consider Russian nesting dolls, the hollow wooden dolls of decreasing size that are placed one inside the other. However, instead of wooden dolls, attorneys layer various entities. For example, you may see a foreign trust, which is in turn a major partner in a foreign partnership, which is in turn a major partner in a U.S. partnership, which in turn owns a foreign national’s U.S. real estate.  </a:t>
            </a:r>
          </a:p>
          <a:p>
            <a:pPr defTabSz="864842">
              <a:defRPr/>
            </a:pPr>
            <a:endParaRPr lang="en-US" dirty="0"/>
          </a:p>
          <a:p>
            <a:pPr defTabSz="864842">
              <a:defRPr/>
            </a:pPr>
            <a:r>
              <a:rPr lang="en-US" dirty="0"/>
              <a:t>This solution can be quite costly, requiring a substantial initial fee as well as ongoing administrative expenses for each entity. Furthermore, some structures are more aggressive than others, falling under a gray area in the law. In other words, in some cases there is a question as to whether this elaborate planning will in fact shelter U.S. assets from U.S. estate tax.  This structure can also create U.S. income tax from imputed rent. G.D. Parker, Inc. v. CIR, TC Memo 2012-</a:t>
            </a:r>
            <a:r>
              <a:rPr lang="en-US" dirty="0" smtClean="0"/>
              <a:t>326</a:t>
            </a:r>
            <a:endParaRPr lang="en-US" dirty="0"/>
          </a:p>
        </p:txBody>
      </p:sp>
      <p:sp>
        <p:nvSpPr>
          <p:cNvPr id="4" name="Slide Number Placeholder 3"/>
          <p:cNvSpPr>
            <a:spLocks noGrp="1"/>
          </p:cNvSpPr>
          <p:nvPr>
            <p:ph type="sldNum" sz="quarter" idx="10"/>
          </p:nvPr>
        </p:nvSpPr>
        <p:spPr/>
        <p:txBody>
          <a:bodyPr/>
          <a:lstStyle/>
          <a:p>
            <a:fld id="{7806B675-2149-1A42-9DCF-FFC1BE37C4F2}" type="slidenum">
              <a:rPr lang="en-US" smtClean="0"/>
              <a:t>23</a:t>
            </a:fld>
            <a:endParaRPr lang="en-US"/>
          </a:p>
        </p:txBody>
      </p:sp>
    </p:spTree>
    <p:extLst>
      <p:ext uri="{BB962C8B-B14F-4D97-AF65-F5344CB8AC3E}">
        <p14:creationId xmlns:p14="http://schemas.microsoft.com/office/powerpoint/2010/main" val="689230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842">
              <a:defRPr/>
            </a:pPr>
            <a:r>
              <a:rPr lang="en-US" dirty="0"/>
              <a:t>This problem of US estate taxes is often addressed by setting up extremely complex estate and business planning strategies. Specifically, foreign nationals employ attorneys to engage in multiple jurisdiction entity structuring, which essentially consists of layering. To illustrate this concept, consider Russian nesting dolls, the hollow wooden dolls of decreasing size that are placed one inside the other. However, instead of wooden dolls, attorneys layer various entities. For example, you may see a foreign trust, which is in turn a major partner in a foreign partnership, which is in turn a major partner in a U.S. partnership, which in turn owns a foreign national’s U.S. real estate.  </a:t>
            </a:r>
          </a:p>
          <a:p>
            <a:pPr defTabSz="864842">
              <a:defRPr/>
            </a:pPr>
            <a:endParaRPr lang="en-US" dirty="0"/>
          </a:p>
          <a:p>
            <a:pPr defTabSz="864842">
              <a:defRPr/>
            </a:pPr>
            <a:r>
              <a:rPr lang="en-US" dirty="0"/>
              <a:t>This solution can be quite costly, requiring a substantial initial fee as well as ongoing administrative expenses for each entity. Furthermore, some structures are more aggressive than others, falling under a gray area in the law. In other words, in some cases there is a question as to whether this elaborate planning will in fact shelter U.S. assets from U.S. estate tax.  This structure can also create U.S. income tax from imputed rent. G.D. Parker, Inc. v. CIR, TC Memo 2012-</a:t>
            </a:r>
            <a:r>
              <a:rPr lang="en-US" dirty="0" smtClean="0"/>
              <a:t>326</a:t>
            </a:r>
            <a:endParaRPr lang="en-US" dirty="0"/>
          </a:p>
        </p:txBody>
      </p:sp>
      <p:sp>
        <p:nvSpPr>
          <p:cNvPr id="4" name="Slide Number Placeholder 3"/>
          <p:cNvSpPr>
            <a:spLocks noGrp="1"/>
          </p:cNvSpPr>
          <p:nvPr>
            <p:ph type="sldNum" sz="quarter" idx="10"/>
          </p:nvPr>
        </p:nvSpPr>
        <p:spPr/>
        <p:txBody>
          <a:bodyPr/>
          <a:lstStyle/>
          <a:p>
            <a:fld id="{7806B675-2149-1A42-9DCF-FFC1BE37C4F2}" type="slidenum">
              <a:rPr lang="en-US" smtClean="0"/>
              <a:t>24</a:t>
            </a:fld>
            <a:endParaRPr lang="en-US"/>
          </a:p>
        </p:txBody>
      </p:sp>
    </p:spTree>
    <p:extLst>
      <p:ext uri="{BB962C8B-B14F-4D97-AF65-F5344CB8AC3E}">
        <p14:creationId xmlns:p14="http://schemas.microsoft.com/office/powerpoint/2010/main" val="689230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842">
              <a:defRPr/>
            </a:pPr>
            <a:r>
              <a:rPr lang="en-US" dirty="0"/>
              <a:t>This problem of US estate taxes is often addressed by setting up extremely complex estate and business planning strategies. Specifically, foreign nationals employ attorneys to engage in multiple jurisdiction entity structuring, which essentially consists of layering. To illustrate this concept, consider Russian nesting dolls, the hollow wooden dolls of decreasing size that are placed one inside the other. However, instead of wooden dolls, attorneys layer various entities. For example, you may see a foreign trust, which is in turn a major partner in a foreign partnership, which is in turn a major partner in a U.S. partnership, which in turn owns a foreign national’s U.S. real estate.  </a:t>
            </a:r>
          </a:p>
          <a:p>
            <a:pPr defTabSz="864842">
              <a:defRPr/>
            </a:pPr>
            <a:endParaRPr lang="en-US" dirty="0"/>
          </a:p>
          <a:p>
            <a:pPr defTabSz="864842">
              <a:defRPr/>
            </a:pPr>
            <a:r>
              <a:rPr lang="en-US" dirty="0"/>
              <a:t>This solution can be quite costly, requiring a substantial initial fee as well as ongoing administrative expenses for each entity. Furthermore, some structures are more aggressive than others, falling under a gray area in the law. In other words, in some cases there is a question as to whether this elaborate planning will in fact shelter U.S. assets from U.S. estate tax.  This structure can also create U.S. income tax from imputed rent. G.D. Parker, Inc. v. CIR, TC Memo 2012-</a:t>
            </a:r>
            <a:r>
              <a:rPr lang="en-US" dirty="0" smtClean="0"/>
              <a:t>326</a:t>
            </a:r>
            <a:endParaRPr lang="en-US" dirty="0"/>
          </a:p>
        </p:txBody>
      </p:sp>
      <p:sp>
        <p:nvSpPr>
          <p:cNvPr id="4" name="Slide Number Placeholder 3"/>
          <p:cNvSpPr>
            <a:spLocks noGrp="1"/>
          </p:cNvSpPr>
          <p:nvPr>
            <p:ph type="sldNum" sz="quarter" idx="10"/>
          </p:nvPr>
        </p:nvSpPr>
        <p:spPr/>
        <p:txBody>
          <a:bodyPr/>
          <a:lstStyle/>
          <a:p>
            <a:fld id="{7806B675-2149-1A42-9DCF-FFC1BE37C4F2}" type="slidenum">
              <a:rPr lang="en-US" smtClean="0"/>
              <a:t>25</a:t>
            </a:fld>
            <a:endParaRPr lang="en-US"/>
          </a:p>
        </p:txBody>
      </p:sp>
    </p:spTree>
    <p:extLst>
      <p:ext uri="{BB962C8B-B14F-4D97-AF65-F5344CB8AC3E}">
        <p14:creationId xmlns:p14="http://schemas.microsoft.com/office/powerpoint/2010/main" val="689230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842">
              <a:defRPr/>
            </a:pPr>
            <a:r>
              <a:rPr lang="en-US" dirty="0"/>
              <a:t>This problem of US estate taxes is often addressed by setting up extremely complex estate and business planning strategies. Specifically, foreign nationals employ attorneys to engage in multiple jurisdiction entity structuring, which essentially consists of layering. To illustrate this concept, consider Russian nesting dolls, the hollow wooden dolls of decreasing size that are placed one inside the other. However, instead of wooden dolls, attorneys layer various entities. For example, you may see a foreign trust, which is in turn a major partner in a foreign partnership, which is in turn a major partner in a U.S. partnership, which in turn owns a foreign national’s U.S. real estate.  </a:t>
            </a:r>
          </a:p>
          <a:p>
            <a:pPr defTabSz="864842">
              <a:defRPr/>
            </a:pPr>
            <a:endParaRPr lang="en-US" dirty="0"/>
          </a:p>
          <a:p>
            <a:pPr defTabSz="864842">
              <a:defRPr/>
            </a:pPr>
            <a:r>
              <a:rPr lang="en-US" dirty="0"/>
              <a:t>This solution can be quite costly, requiring a substantial initial fee as well as ongoing administrative expenses for each entity. Furthermore, some structures are more aggressive than others, falling under a gray area in the law. In other words, in some cases there is a question as to whether this elaborate planning will in fact shelter U.S. assets from U.S. estate tax.  This structure can also create U.S. income tax from imputed rent. G.D. Parker, Inc. v. CIR, TC Memo 2012-</a:t>
            </a:r>
            <a:r>
              <a:rPr lang="en-US" dirty="0" smtClean="0"/>
              <a:t>326</a:t>
            </a:r>
            <a:endParaRPr lang="en-US" dirty="0"/>
          </a:p>
        </p:txBody>
      </p:sp>
      <p:sp>
        <p:nvSpPr>
          <p:cNvPr id="4" name="Slide Number Placeholder 3"/>
          <p:cNvSpPr>
            <a:spLocks noGrp="1"/>
          </p:cNvSpPr>
          <p:nvPr>
            <p:ph type="sldNum" sz="quarter" idx="10"/>
          </p:nvPr>
        </p:nvSpPr>
        <p:spPr/>
        <p:txBody>
          <a:bodyPr/>
          <a:lstStyle/>
          <a:p>
            <a:fld id="{7806B675-2149-1A42-9DCF-FFC1BE37C4F2}" type="slidenum">
              <a:rPr lang="en-US" smtClean="0"/>
              <a:t>26</a:t>
            </a:fld>
            <a:endParaRPr lang="en-US"/>
          </a:p>
        </p:txBody>
      </p:sp>
    </p:spTree>
    <p:extLst>
      <p:ext uri="{BB962C8B-B14F-4D97-AF65-F5344CB8AC3E}">
        <p14:creationId xmlns:p14="http://schemas.microsoft.com/office/powerpoint/2010/main" val="689230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842">
              <a:defRPr/>
            </a:pPr>
            <a:r>
              <a:rPr lang="en-US" dirty="0"/>
              <a:t>Don’t restructure the problem, solve the problem.  To mitigate his potential liability, </a:t>
            </a:r>
            <a:r>
              <a:rPr lang="en-US" dirty="0" err="1"/>
              <a:t>Niran</a:t>
            </a:r>
            <a:r>
              <a:rPr lang="en-US" dirty="0"/>
              <a:t> can provide his estate with the liquidity necessary to pay this tax bill by buying a life insurance policy for $1.5 million. By doing this, </a:t>
            </a:r>
            <a:r>
              <a:rPr lang="en-US" dirty="0" err="1"/>
              <a:t>Niran</a:t>
            </a:r>
            <a:r>
              <a:rPr lang="en-US" dirty="0"/>
              <a:t> can ensure that his loved ones will inherit all—and not simply a fraction—of his U.S. property.  </a:t>
            </a:r>
          </a:p>
          <a:p>
            <a:endParaRPr lang="en-US" dirty="0" smtClean="0"/>
          </a:p>
          <a:p>
            <a:r>
              <a:rPr lang="en-US" dirty="0" smtClean="0"/>
              <a:t>Premium payment structuring may also be simple, because a non-citizen/non-resident can own the policy insuring his own life and the death benefit will not be subject to U.S. estate taxes. In other words, it’s not necessary to set up a trust in order to shelter the death benefit from U.S. estate taxes. That means that a non-citizen/non-resident with a $10 million U.S.-based estate can buy a $5 million life insurance policy insuring his life—own it outright—and the value of his taxable U.S. estate will not jump to $15 million the way it would for a U.S. citizen or resident. Therefore, in some cases, life insurance truly may be the simplest solution for U.S. estate tax issues —since no trust means no need for attorneys, attorney’s fees, gifts to a trust, </a:t>
            </a:r>
            <a:r>
              <a:rPr lang="en-US" dirty="0" err="1" smtClean="0"/>
              <a:t>Crummey</a:t>
            </a:r>
            <a:r>
              <a:rPr lang="en-US" dirty="0" smtClean="0"/>
              <a:t> letters and administrative expenses. </a:t>
            </a:r>
          </a:p>
          <a:p>
            <a:endParaRPr lang="en-US" dirty="0" smtClean="0"/>
          </a:p>
          <a:p>
            <a:pPr defTabSz="864842">
              <a:defRPr/>
            </a:pPr>
            <a:r>
              <a:rPr lang="en-US" dirty="0"/>
              <a:t>Now, it should be noted that there may be other reasons why clients may consider other policy ownership options. It is important to keep in mind that in U.S. estate planning for foreign nationals, the laws of at least two countries must be considered—the laws of the U.S. and the laws of the proposed insured’s country of citizenship and perhaps even country of residence (if different). Some countries have restrictions which prohibit residents from owning policies outright. In addition, </a:t>
            </a:r>
            <a:r>
              <a:rPr lang="en-US" dirty="0">
                <a:latin typeface="Arial" charset="0"/>
                <a:ea typeface="ヒラギノ角ゴ Pro W3" pitchFamily="80" charset="-128"/>
              </a:rPr>
              <a:t>negative tax consequences may apply to individually owned life insurance policies or proceeds paid directly to foreign national beneficiaries.</a:t>
            </a:r>
            <a:endParaRPr lang="en-US" dirty="0">
              <a:latin typeface="Arial" charset="0"/>
            </a:endParaRPr>
          </a:p>
          <a:p>
            <a:endParaRPr lang="en-US" dirty="0" smtClean="0"/>
          </a:p>
          <a:p>
            <a:r>
              <a:rPr lang="en-US" dirty="0" smtClean="0"/>
              <a:t>The bottom line is this: life insurance is generally an elegant solution to the U.S. estate tax problem facing some foreign national investors in U.S. real estate. When you compare the simplicity of buying a life insurance policy to the complexity of multiple jurisdiction entity structuring, the sales pitch is easy. </a:t>
            </a:r>
          </a:p>
        </p:txBody>
      </p:sp>
      <p:sp>
        <p:nvSpPr>
          <p:cNvPr id="4" name="Slide Number Placeholder 3"/>
          <p:cNvSpPr>
            <a:spLocks noGrp="1"/>
          </p:cNvSpPr>
          <p:nvPr>
            <p:ph type="sldNum" sz="quarter" idx="10"/>
          </p:nvPr>
        </p:nvSpPr>
        <p:spPr/>
        <p:txBody>
          <a:bodyPr/>
          <a:lstStyle/>
          <a:p>
            <a:fld id="{7806B675-2149-1A42-9DCF-FFC1BE37C4F2}" type="slidenum">
              <a:rPr lang="en-US" smtClean="0"/>
              <a:t>27</a:t>
            </a:fld>
            <a:endParaRPr lang="en-US"/>
          </a:p>
        </p:txBody>
      </p:sp>
    </p:spTree>
    <p:extLst>
      <p:ext uri="{BB962C8B-B14F-4D97-AF65-F5344CB8AC3E}">
        <p14:creationId xmlns:p14="http://schemas.microsoft.com/office/powerpoint/2010/main" val="1645630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estate</a:t>
            </a:r>
            <a:r>
              <a:rPr lang="en-US" baseline="0" dirty="0" smtClean="0"/>
              <a:t> is not the only area where shifting demographics and an increasingly global marketplace present attractive sales opportunities in the foreign nationals market.</a:t>
            </a:r>
            <a:r>
              <a:rPr lang="en-US" dirty="0" smtClean="0"/>
              <a:t> Another sales opportunity centers</a:t>
            </a:r>
            <a:r>
              <a:rPr lang="en-US" baseline="0" dirty="0" smtClean="0"/>
              <a:t> on married couples consisting of at least one Foreign National.</a:t>
            </a:r>
            <a:endParaRPr lang="en-US"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28</a:t>
            </a:fld>
            <a:endParaRPr lang="en-US"/>
          </a:p>
        </p:txBody>
      </p:sp>
    </p:spTree>
    <p:extLst>
      <p:ext uri="{BB962C8B-B14F-4D97-AF65-F5344CB8AC3E}">
        <p14:creationId xmlns:p14="http://schemas.microsoft.com/office/powerpoint/2010/main" val="2556519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charset="-128"/>
                <a:cs typeface="ＭＳ Ｐゴシック" charset="-128"/>
              </a:rPr>
              <a:t> "Legal Hassles of Global </a:t>
            </a:r>
            <a:r>
              <a:rPr lang="en-US" dirty="0" smtClean="0">
                <a:ea typeface="ＭＳ Ｐゴシック" charset="-128"/>
                <a:cs typeface="ＭＳ Ｐゴシック" charset="-128"/>
              </a:rPr>
              <a:t>Love </a:t>
            </a:r>
            <a:r>
              <a:rPr lang="en-US" dirty="0">
                <a:ea typeface="ＭＳ Ｐゴシック" charset="-128"/>
                <a:cs typeface="ＭＳ Ｐゴシック" charset="-128"/>
              </a:rPr>
              <a:t>Affairs" Wall Street Journal, Summer </a:t>
            </a:r>
            <a:r>
              <a:rPr lang="en-US" dirty="0" smtClean="0">
                <a:ea typeface="ＭＳ Ｐゴシック" charset="-128"/>
                <a:cs typeface="ＭＳ Ｐゴシック" charset="-128"/>
              </a:rPr>
              <a:t>2013</a:t>
            </a:r>
          </a:p>
          <a:p>
            <a:endParaRPr lang="en-US" dirty="0" smtClean="0">
              <a:ea typeface="ＭＳ Ｐゴシック" charset="-128"/>
            </a:endParaRPr>
          </a:p>
        </p:txBody>
      </p:sp>
      <p:sp>
        <p:nvSpPr>
          <p:cNvPr id="4" name="Slide Number Placeholder 3"/>
          <p:cNvSpPr>
            <a:spLocks noGrp="1"/>
          </p:cNvSpPr>
          <p:nvPr>
            <p:ph type="sldNum" sz="quarter" idx="10"/>
          </p:nvPr>
        </p:nvSpPr>
        <p:spPr/>
        <p:txBody>
          <a:bodyPr/>
          <a:lstStyle/>
          <a:p>
            <a:fld id="{7806B675-2149-1A42-9DCF-FFC1BE37C4F2}" type="slidenum">
              <a:rPr lang="en-US" smtClean="0"/>
              <a:t>29</a:t>
            </a:fld>
            <a:endParaRPr lang="en-US"/>
          </a:p>
        </p:txBody>
      </p:sp>
    </p:spTree>
    <p:extLst>
      <p:ext uri="{BB962C8B-B14F-4D97-AF65-F5344CB8AC3E}">
        <p14:creationId xmlns:p14="http://schemas.microsoft.com/office/powerpoint/2010/main" val="88564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segment is growing</a:t>
            </a:r>
            <a:r>
              <a:rPr lang="en-US" baseline="0" dirty="0" smtClean="0"/>
              <a:t> faster than the population generally and is more affluent as well.  Think of employees of multinational corporations stationed here…physicians and medical professionals…academics and graduate students…and purchasers of vacation properties.</a:t>
            </a:r>
            <a:endParaRPr lang="en-US"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3</a:t>
            </a:fld>
            <a:endParaRPr lang="en-US"/>
          </a:p>
        </p:txBody>
      </p:sp>
    </p:spTree>
    <p:extLst>
      <p:ext uri="{BB962C8B-B14F-4D97-AF65-F5344CB8AC3E}">
        <p14:creationId xmlns:p14="http://schemas.microsoft.com/office/powerpoint/2010/main" val="3632798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common </a:t>
            </a:r>
            <a:r>
              <a:rPr lang="en-US" dirty="0" smtClean="0"/>
              <a:t>problem that arises</a:t>
            </a:r>
            <a:r>
              <a:rPr lang="en-US" baseline="0" dirty="0" smtClean="0"/>
              <a:t> for wealthy, married foreign nationals is that foreign nationals are denied the unlimited marital deduction. The unlimited marital deduction is only available if the recipient is a married U.S. citizen; it allows them to make unlimited tax-free transfers to one another during life and upon death. Therefore, a married couple consisting of at least one foreign national that either fails to plan or relies on traditional estate planning  may be subject to negative U.S. estate tax consequences. </a:t>
            </a:r>
            <a:endParaRPr lang="en-US"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30</a:t>
            </a:fld>
            <a:endParaRPr lang="en-US"/>
          </a:p>
        </p:txBody>
      </p:sp>
    </p:spTree>
    <p:extLst>
      <p:ext uri="{BB962C8B-B14F-4D97-AF65-F5344CB8AC3E}">
        <p14:creationId xmlns:p14="http://schemas.microsoft.com/office/powerpoint/2010/main" val="2480109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716">
              <a:defRPr/>
            </a:pPr>
            <a:r>
              <a:rPr lang="en-US" dirty="0"/>
              <a:t>For example, consider the case of a U.S. citizen married to a foreign national:</a:t>
            </a:r>
          </a:p>
          <a:p>
            <a:pPr defTabSz="895716">
              <a:defRPr/>
            </a:pPr>
            <a:endParaRPr lang="en-US" dirty="0"/>
          </a:p>
          <a:p>
            <a:pPr defTabSz="895716">
              <a:defRPr/>
            </a:pPr>
            <a:r>
              <a:rPr lang="en-US" dirty="0"/>
              <a:t>If the U.S. citizen dies first in </a:t>
            </a:r>
            <a:r>
              <a:rPr lang="en-US" dirty="0" smtClean="0"/>
              <a:t>2015, </a:t>
            </a:r>
            <a:r>
              <a:rPr lang="en-US" dirty="0"/>
              <a:t>his half of their joint estate will be transferred to his wife and his estate may take advantage of the $</a:t>
            </a:r>
            <a:r>
              <a:rPr lang="en-US" dirty="0" smtClean="0"/>
              <a:t>5</a:t>
            </a:r>
            <a:r>
              <a:rPr lang="en-US" b="1" dirty="0" smtClean="0"/>
              <a:t>.</a:t>
            </a:r>
            <a:r>
              <a:rPr lang="en-US" dirty="0" smtClean="0"/>
              <a:t>43 </a:t>
            </a:r>
            <a:r>
              <a:rPr lang="en-US" dirty="0"/>
              <a:t>million estate tax exemption. However, any U.S. estate taxes that may be due on assets in excess of the exemption will be due within 9 months of death </a:t>
            </a:r>
            <a:r>
              <a:rPr lang="en-US" dirty="0">
                <a:latin typeface="Arial" charset="0"/>
                <a:ea typeface="ヒラギノ角ゴ Pro W3" pitchFamily="80" charset="-128"/>
              </a:rPr>
              <a:t>because the non-citizen spouse is not eligible for the unlimited marital deduction absent proper planning</a:t>
            </a:r>
            <a:r>
              <a:rPr lang="en-US" dirty="0"/>
              <a:t>.</a:t>
            </a:r>
          </a:p>
          <a:p>
            <a:endParaRPr lang="en-US" dirty="0" smtClean="0"/>
          </a:p>
          <a:p>
            <a:r>
              <a:rPr lang="en-US" dirty="0" smtClean="0"/>
              <a:t>Interestingly, the outcome if the</a:t>
            </a:r>
            <a:r>
              <a:rPr lang="en-US" baseline="0" dirty="0" smtClean="0"/>
              <a:t> foreign national</a:t>
            </a:r>
            <a:r>
              <a:rPr lang="en-US" dirty="0" smtClean="0"/>
              <a:t> dies first is different because money flowing</a:t>
            </a:r>
            <a:r>
              <a:rPr lang="en-US" i="1" dirty="0" smtClean="0"/>
              <a:t> to </a:t>
            </a:r>
            <a:r>
              <a:rPr lang="en-US" dirty="0" smtClean="0"/>
              <a:t>a U.S. citizen surviving spouse </a:t>
            </a:r>
            <a:r>
              <a:rPr lang="en-US" i="1" dirty="0" smtClean="0"/>
              <a:t>is </a:t>
            </a:r>
            <a:r>
              <a:rPr lang="en-US" dirty="0" smtClean="0"/>
              <a:t>eligible for the unlimited marital deduction. So, in that case</a:t>
            </a:r>
            <a:r>
              <a:rPr lang="en-US" baseline="0" dirty="0" smtClean="0"/>
              <a:t> </a:t>
            </a:r>
            <a:r>
              <a:rPr lang="en-US" dirty="0" smtClean="0"/>
              <a:t>the</a:t>
            </a:r>
            <a:r>
              <a:rPr lang="en-US" baseline="0" dirty="0" smtClean="0"/>
              <a:t> U.S. citizen</a:t>
            </a:r>
            <a:r>
              <a:rPr lang="en-US" dirty="0" smtClean="0"/>
              <a:t> would be able to defer payment of any U.S. estate taxes until his own death.</a:t>
            </a:r>
          </a:p>
        </p:txBody>
      </p:sp>
      <p:sp>
        <p:nvSpPr>
          <p:cNvPr id="4" name="Slide Number Placeholder 3"/>
          <p:cNvSpPr>
            <a:spLocks noGrp="1"/>
          </p:cNvSpPr>
          <p:nvPr>
            <p:ph type="sldNum" sz="quarter" idx="10"/>
          </p:nvPr>
        </p:nvSpPr>
        <p:spPr/>
        <p:txBody>
          <a:bodyPr/>
          <a:lstStyle/>
          <a:p>
            <a:fld id="{7806B675-2149-1A42-9DCF-FFC1BE37C4F2}" type="slidenum">
              <a:rPr lang="en-US" smtClean="0"/>
              <a:t>31</a:t>
            </a:fld>
            <a:endParaRPr lang="en-US"/>
          </a:p>
        </p:txBody>
      </p:sp>
    </p:spTree>
    <p:extLst>
      <p:ext uri="{BB962C8B-B14F-4D97-AF65-F5344CB8AC3E}">
        <p14:creationId xmlns:p14="http://schemas.microsoft.com/office/powerpoint/2010/main" val="668104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 the outcome if the</a:t>
            </a:r>
            <a:r>
              <a:rPr lang="en-US" baseline="0" dirty="0" smtClean="0"/>
              <a:t> foreign national</a:t>
            </a:r>
            <a:r>
              <a:rPr lang="en-US" dirty="0" smtClean="0"/>
              <a:t> dies first is different because money flowing</a:t>
            </a:r>
            <a:r>
              <a:rPr lang="en-US" i="1" dirty="0" smtClean="0"/>
              <a:t> to </a:t>
            </a:r>
            <a:r>
              <a:rPr lang="en-US" dirty="0" smtClean="0"/>
              <a:t>a U.S. citizen surviving spouse </a:t>
            </a:r>
            <a:r>
              <a:rPr lang="en-US" i="1" dirty="0" smtClean="0"/>
              <a:t>is </a:t>
            </a:r>
            <a:r>
              <a:rPr lang="en-US" dirty="0" smtClean="0"/>
              <a:t>eligible for the unlimited marital deduction. </a:t>
            </a:r>
          </a:p>
        </p:txBody>
      </p:sp>
      <p:sp>
        <p:nvSpPr>
          <p:cNvPr id="4" name="Slide Number Placeholder 3"/>
          <p:cNvSpPr>
            <a:spLocks noGrp="1"/>
          </p:cNvSpPr>
          <p:nvPr>
            <p:ph type="sldNum" sz="quarter" idx="10"/>
          </p:nvPr>
        </p:nvSpPr>
        <p:spPr/>
        <p:txBody>
          <a:bodyPr/>
          <a:lstStyle/>
          <a:p>
            <a:fld id="{7806B675-2149-1A42-9DCF-FFC1BE37C4F2}" type="slidenum">
              <a:rPr lang="en-US" smtClean="0"/>
              <a:t>32</a:t>
            </a:fld>
            <a:endParaRPr lang="en-US"/>
          </a:p>
        </p:txBody>
      </p:sp>
    </p:spTree>
    <p:extLst>
      <p:ext uri="{BB962C8B-B14F-4D97-AF65-F5344CB8AC3E}">
        <p14:creationId xmlns:p14="http://schemas.microsoft.com/office/powerpoint/2010/main" val="3612233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0" fontAlgn="base" hangingPunct="0">
              <a:spcBef>
                <a:spcPct val="30000"/>
              </a:spcBef>
              <a:spcAft>
                <a:spcPct val="0"/>
              </a:spcAft>
              <a:defRPr/>
            </a:pPr>
            <a:r>
              <a:rPr lang="en-US" dirty="0"/>
              <a:t>So, in that case the U.S. citizen would be able to defer payment of any U.S. estate taxes until his own death</a:t>
            </a:r>
            <a:r>
              <a:rPr lang="en-US" dirty="0" smtClean="0"/>
              <a:t>.</a:t>
            </a:r>
            <a:endParaRPr lang="en-US" dirty="0"/>
          </a:p>
        </p:txBody>
      </p:sp>
      <p:sp>
        <p:nvSpPr>
          <p:cNvPr id="4" name="Slide Number Placeholder 3"/>
          <p:cNvSpPr>
            <a:spLocks noGrp="1"/>
          </p:cNvSpPr>
          <p:nvPr>
            <p:ph type="sldNum" sz="quarter" idx="10"/>
          </p:nvPr>
        </p:nvSpPr>
        <p:spPr/>
        <p:txBody>
          <a:bodyPr/>
          <a:lstStyle/>
          <a:p>
            <a:fld id="{7806B675-2149-1A42-9DCF-FFC1BE37C4F2}" type="slidenum">
              <a:rPr lang="en-US" smtClean="0"/>
              <a:t>33</a:t>
            </a:fld>
            <a:endParaRPr lang="en-US"/>
          </a:p>
        </p:txBody>
      </p:sp>
    </p:spTree>
    <p:extLst>
      <p:ext uri="{BB962C8B-B14F-4D97-AF65-F5344CB8AC3E}">
        <p14:creationId xmlns:p14="http://schemas.microsoft.com/office/powerpoint/2010/main" val="3531326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illustrate the opportunities in this market, consider the case of Mark and Anna, a married couple. Mark is a U.S. citizen and Anna is a Philippine citizen and Resident Alien. They have a net worth of $15 million.</a:t>
            </a:r>
            <a:endParaRPr lang="en-US"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34</a:t>
            </a:fld>
            <a:endParaRPr lang="en-US"/>
          </a:p>
        </p:txBody>
      </p:sp>
    </p:spTree>
    <p:extLst>
      <p:ext uri="{BB962C8B-B14F-4D97-AF65-F5344CB8AC3E}">
        <p14:creationId xmlns:p14="http://schemas.microsoft.com/office/powerpoint/2010/main" val="2140972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Mark’s death, the unlimited marital deduction is not available to Mark’s estate for the benefit of Anna unless: (1) she becomes a citizen prior to the time for filing Mark’s federal estate tax return; or (2) their property is passed to a Qualified Domestic Trust (QDOT). In other words, no federal estate tax marital deduction is available when the surviving spouse is not a U.S. citizen, even if he or she is a U.S. resident, unless use is made of a QDOT.</a:t>
            </a:r>
          </a:p>
          <a:p>
            <a:endParaRPr lang="en-US" dirty="0" smtClean="0"/>
          </a:p>
          <a:p>
            <a:r>
              <a:rPr lang="en-US" dirty="0" smtClean="0"/>
              <a:t>There are two options when it comes to setting up a QDOT. The couple can set one up during life in their will or trust. Or, if the couple has done no planning, the surviving non-citizen spouse can simply set up a QDOT and irrevocably assign the property that she inherits from her U.S. citizen spouse to the QDOT within 9 months of his death.</a:t>
            </a:r>
          </a:p>
          <a:p>
            <a:endParaRPr lang="en-US" dirty="0" smtClean="0"/>
          </a:p>
          <a:p>
            <a:r>
              <a:rPr lang="en-US" sz="1800" b="1" u="sng" dirty="0">
                <a:ea typeface="ＭＳ Ｐゴシック" charset="-128"/>
                <a:cs typeface="ＭＳ Ｐゴシック" charset="-128"/>
              </a:rPr>
              <a:t>Drawbacks of Planning with a QDOT</a:t>
            </a:r>
            <a:endParaRPr lang="en-US" sz="1800" dirty="0">
              <a:ea typeface="ＭＳ Ｐゴシック" charset="-128"/>
              <a:cs typeface="ＭＳ Ｐゴシック" charset="-128"/>
            </a:endParaRPr>
          </a:p>
          <a:p>
            <a:pPr defTabSz="914400" eaLnBrk="0" fontAlgn="base" hangingPunct="0">
              <a:spcBef>
                <a:spcPct val="30000"/>
              </a:spcBef>
              <a:spcAft>
                <a:spcPct val="0"/>
              </a:spcAft>
              <a:defRPr/>
            </a:pPr>
            <a:r>
              <a:rPr lang="en-US" sz="1800" dirty="0">
                <a:ea typeface="ＭＳ Ｐゴシック" charset="-128"/>
                <a:cs typeface="ＭＳ Ｐゴシック" charset="-128"/>
              </a:rPr>
              <a:t>A QDOT may increase the total estate taxes due when the non-citizen spouse dies, since the assets are subject to estate tax in the first decedent spouse’s estate, and subsequent asset growth can increase this future liability.  In short, the estate tax is not forgiven or reduced through the use of a QDOT, it is merely delayed.  The calculation of estate taxes on the QDOT assets require the QDOT trustee to calculate the estate tax on the first decedent spouse’s estate with and without the QDOT property, subtracting the latter from the former.  The difference represents the amount of tax owed from the QDOT upon any distribution or the death of the second spouse.  The tax withheld is also considered a tax-triggering distribution.  IRC § 2056A(b)(2)(A); Treas. Reg. § 20.2056A-6(a).</a:t>
            </a:r>
          </a:p>
          <a:p>
            <a:endParaRPr lang="en-US" sz="1800" dirty="0">
              <a:ea typeface="ＭＳ Ｐゴシック" charset="-128"/>
              <a:cs typeface="ＭＳ Ｐゴシック" charset="-128"/>
            </a:endParaRPr>
          </a:p>
          <a:p>
            <a:r>
              <a:rPr lang="en-US" sz="1800" dirty="0">
                <a:ea typeface="ＭＳ Ｐゴシック" charset="-128"/>
                <a:cs typeface="ＭＳ Ｐゴシック" charset="-128"/>
              </a:rPr>
              <a:t>This may be partially avoided if the non-citizen spouse becomes a US citizen; see </a:t>
            </a:r>
            <a:r>
              <a:rPr lang="en-US" sz="1800" dirty="0" err="1">
                <a:ea typeface="ＭＳ Ｐゴシック" charset="-128"/>
                <a:cs typeface="ＭＳ Ｐゴシック" charset="-128"/>
              </a:rPr>
              <a:t>Treas.Reg</a:t>
            </a:r>
            <a:r>
              <a:rPr lang="en-US" sz="1800" dirty="0">
                <a:ea typeface="ＭＳ Ｐゴシック" charset="-128"/>
                <a:cs typeface="ＭＳ Ｐゴシック" charset="-128"/>
              </a:rPr>
              <a:t>. 20.2056A-10(b).</a:t>
            </a:r>
          </a:p>
          <a:p>
            <a:endParaRPr lang="en-US" dirty="0" smtClean="0"/>
          </a:p>
          <a:p>
            <a:r>
              <a:rPr lang="en-US" dirty="0" smtClean="0"/>
              <a:t>Furthermore, any distribution from a QDOT other than distributions of income and distributions of principal required because of “hardship” (as yet undefined by the Code or the Regulations) results in immediate imposition of U.S. estate tax on the trust. [1]  A distribution of principal is made on account of hardship if the distribution is made in response to an immediate and substantial financial need relating to the spouse’s health, maintenance, education, or support or that of any person the surviving spouse is legally obligated to support. A distribution is not considered made on account of hardship if the amount distributed may be obtained from other sources that are reasonably available to the surviving spouse. Assets such as closely held business interests, real estate and tangible property are not considered sources that are reasonably available to the surviving spouse. Also, estate tax is payable when the QDOT requirements cease to be met. [2]</a:t>
            </a:r>
            <a:endParaRPr lang="en-US" b="1" strike="sngStrike" dirty="0" smtClean="0"/>
          </a:p>
          <a:p>
            <a:endParaRPr lang="en-US" dirty="0" smtClean="0"/>
          </a:p>
          <a:p>
            <a:r>
              <a:rPr lang="en-US" dirty="0" smtClean="0"/>
              <a:t>It should also  be noted that property transferred to a QDOT is treated as passing from the decedent to the QDOT solely for the purpose of preserving the unlimited marital deduction for transfers to a non-citizen spouse. However, for all other purposes, the surviving spouse is treated as the transferor of the property to the QDOT. In other words, property passing to a QDOT that creates a vested remainder interest in children or grandchildren will result in gift tax liability for the surviving spouse based on the present value of the remainder interest. Furthermore, at the death of the surviving spouse, he or she will be treated as the transferor of the property into the trust for estate and generation skipping transfer tax purposes.</a:t>
            </a:r>
          </a:p>
          <a:p>
            <a:endParaRPr lang="en-US" dirty="0" smtClean="0"/>
          </a:p>
          <a:p>
            <a:r>
              <a:rPr lang="en-US" dirty="0" smtClean="0"/>
              <a:t>[1] IRC </a:t>
            </a:r>
            <a:r>
              <a:rPr lang="en-US" dirty="0" err="1" smtClean="0"/>
              <a:t>Secs</a:t>
            </a:r>
            <a:r>
              <a:rPr lang="en-US" dirty="0" smtClean="0"/>
              <a:t>. 2056A(b)(1)-2056A(b)(3).</a:t>
            </a:r>
          </a:p>
          <a:p>
            <a:endParaRPr lang="en-US" dirty="0" smtClean="0"/>
          </a:p>
          <a:p>
            <a:r>
              <a:rPr lang="en-US" dirty="0" smtClean="0"/>
              <a:t>[2] IRC </a:t>
            </a:r>
            <a:r>
              <a:rPr lang="en-US" dirty="0" err="1" smtClean="0"/>
              <a:t>Secs</a:t>
            </a:r>
            <a:r>
              <a:rPr lang="en-US" dirty="0" smtClean="0"/>
              <a:t>. 2056A(b)(1), 2056A(b)(4).</a:t>
            </a:r>
          </a:p>
        </p:txBody>
      </p:sp>
      <p:sp>
        <p:nvSpPr>
          <p:cNvPr id="4" name="Slide Number Placeholder 3"/>
          <p:cNvSpPr>
            <a:spLocks noGrp="1"/>
          </p:cNvSpPr>
          <p:nvPr>
            <p:ph type="sldNum" sz="quarter" idx="10"/>
          </p:nvPr>
        </p:nvSpPr>
        <p:spPr/>
        <p:txBody>
          <a:bodyPr/>
          <a:lstStyle/>
          <a:p>
            <a:fld id="{7806B675-2149-1A42-9DCF-FFC1BE37C4F2}" type="slidenum">
              <a:rPr lang="en-US" smtClean="0"/>
              <a:t>35</a:t>
            </a:fld>
            <a:endParaRPr lang="en-US"/>
          </a:p>
        </p:txBody>
      </p:sp>
    </p:spTree>
    <p:extLst>
      <p:ext uri="{BB962C8B-B14F-4D97-AF65-F5344CB8AC3E}">
        <p14:creationId xmlns:p14="http://schemas.microsoft.com/office/powerpoint/2010/main" val="3557402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6B675-2149-1A42-9DCF-FFC1BE37C4F2}" type="slidenum">
              <a:rPr lang="en-US" smtClean="0"/>
              <a:t>36</a:t>
            </a:fld>
            <a:endParaRPr lang="en-US"/>
          </a:p>
        </p:txBody>
      </p:sp>
    </p:spTree>
    <p:extLst>
      <p:ext uri="{BB962C8B-B14F-4D97-AF65-F5344CB8AC3E}">
        <p14:creationId xmlns:p14="http://schemas.microsoft.com/office/powerpoint/2010/main" val="1784732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insurance is a simple alternative solution;</a:t>
            </a:r>
            <a:r>
              <a:rPr lang="en-US" baseline="0" dirty="0" smtClean="0"/>
              <a:t> it is a </a:t>
            </a:r>
            <a:r>
              <a:rPr lang="en-US" dirty="0" smtClean="0"/>
              <a:t>good way to ease the economic problems created by U.S.</a:t>
            </a:r>
            <a:r>
              <a:rPr lang="en-US" baseline="0" dirty="0" smtClean="0"/>
              <a:t> </a:t>
            </a:r>
            <a:r>
              <a:rPr lang="en-US" dirty="0" smtClean="0"/>
              <a:t>estate tax when one or both spouses is a foreign national. While foreign</a:t>
            </a:r>
            <a:r>
              <a:rPr lang="en-US" baseline="0" dirty="0" smtClean="0"/>
              <a:t> national</a:t>
            </a:r>
            <a:r>
              <a:rPr lang="en-US" dirty="0" smtClean="0"/>
              <a:t>s are</a:t>
            </a:r>
            <a:r>
              <a:rPr lang="en-US" baseline="0" dirty="0" smtClean="0"/>
              <a:t> denied </a:t>
            </a:r>
            <a:r>
              <a:rPr lang="en-US" dirty="0" smtClean="0"/>
              <a:t>the unlimited marital deduction, they can take advantage of what</a:t>
            </a:r>
            <a:r>
              <a:rPr lang="en-US" baseline="0" dirty="0" smtClean="0"/>
              <a:t> is often referred to as the “super” annual exclusion to fund a legacy trust. A foreign national may receive an annual gift from his or her spouse up to $147,000 (indexed for inflation) on a U.S. gift tax-free basis. [1] These gifts</a:t>
            </a:r>
            <a:r>
              <a:rPr lang="en-US" dirty="0" smtClean="0"/>
              <a:t> can be used by the foreign</a:t>
            </a:r>
            <a:r>
              <a:rPr lang="en-US" baseline="0" dirty="0" smtClean="0"/>
              <a:t> national</a:t>
            </a:r>
            <a:r>
              <a:rPr lang="en-US" dirty="0" smtClean="0"/>
              <a:t> spouse to buy life insurance on the life of the U.S spouse. Best</a:t>
            </a:r>
            <a:r>
              <a:rPr lang="en-US" baseline="0" dirty="0" smtClean="0"/>
              <a:t> of all, the p</a:t>
            </a:r>
            <a:r>
              <a:rPr lang="en-US" dirty="0" smtClean="0"/>
              <a:t>roceeds will be received by beneficiaries U.S. income and estate tax-free, assuming no incidents of ownership in the policy are held by the decedent at death.[2]  </a:t>
            </a:r>
          </a:p>
          <a:p>
            <a:endParaRPr lang="en-US" dirty="0" smtClean="0"/>
          </a:p>
          <a:p>
            <a:r>
              <a:rPr lang="en-US" dirty="0" smtClean="0"/>
              <a:t>[1] </a:t>
            </a:r>
            <a:r>
              <a:rPr lang="pl-PL" dirty="0" err="1" smtClean="0">
                <a:latin typeface="Arial" charset="0"/>
                <a:ea typeface="ヒラギノ角ゴ Pro W3" pitchFamily="80" charset="-128"/>
              </a:rPr>
              <a:t>Rev</a:t>
            </a:r>
            <a:r>
              <a:rPr lang="pl-PL" dirty="0" smtClean="0">
                <a:latin typeface="Arial" charset="0"/>
                <a:ea typeface="ヒラギノ角ゴ Pro W3" pitchFamily="80" charset="-128"/>
              </a:rPr>
              <a:t>. Proc. 201</a:t>
            </a:r>
            <a:r>
              <a:rPr lang="en-US" dirty="0" smtClean="0">
                <a:latin typeface="Arial" charset="0"/>
                <a:ea typeface="ヒラギノ角ゴ Pro W3" pitchFamily="80" charset="-128"/>
              </a:rPr>
              <a:t>4</a:t>
            </a:r>
            <a:r>
              <a:rPr lang="pl-PL" dirty="0" smtClean="0">
                <a:latin typeface="Arial" charset="0"/>
                <a:ea typeface="ヒラギノ角ゴ Pro W3" pitchFamily="80" charset="-128"/>
              </a:rPr>
              <a:t>-</a:t>
            </a:r>
            <a:r>
              <a:rPr lang="en-US" dirty="0" smtClean="0">
                <a:latin typeface="Arial" charset="0"/>
                <a:ea typeface="ヒラギノ角ゴ Pro W3" pitchFamily="80" charset="-128"/>
              </a:rPr>
              <a:t>61</a:t>
            </a:r>
            <a:r>
              <a:rPr lang="pl-PL" dirty="0" smtClean="0">
                <a:latin typeface="Arial" charset="0"/>
                <a:ea typeface="ヒラギノ角ゴ Pro W3" pitchFamily="80" charset="-128"/>
              </a:rPr>
              <a:t>, Sec. 3.3</a:t>
            </a:r>
            <a:r>
              <a:rPr lang="en-US" dirty="0" smtClean="0">
                <a:latin typeface="Arial" charset="0"/>
                <a:ea typeface="ヒラギノ角ゴ Pro W3" pitchFamily="80" charset="-128"/>
              </a:rPr>
              <a:t>5</a:t>
            </a:r>
            <a:r>
              <a:rPr lang="pl-PL" dirty="0" smtClean="0">
                <a:latin typeface="Arial" charset="0"/>
                <a:ea typeface="ヒラギノ角ゴ Pro W3" pitchFamily="80" charset="-128"/>
              </a:rPr>
              <a:t>(2).</a:t>
            </a:r>
            <a:r>
              <a:rPr lang="en-US" dirty="0" smtClean="0"/>
              <a:t/>
            </a:r>
            <a:br>
              <a:rPr lang="en-US" dirty="0" smtClean="0"/>
            </a:br>
            <a:r>
              <a:rPr lang="en-US" dirty="0" smtClean="0"/>
              <a:t>[2] IRC Sec. 2042(2)</a:t>
            </a:r>
            <a:r>
              <a:rPr lang="en-US" baseline="0" dirty="0" smtClean="0"/>
              <a:t>; </a:t>
            </a:r>
            <a:r>
              <a:rPr lang="en-US" dirty="0" smtClean="0"/>
              <a:t>IRC Sec. 101(a)(1).</a:t>
            </a:r>
          </a:p>
        </p:txBody>
      </p:sp>
      <p:sp>
        <p:nvSpPr>
          <p:cNvPr id="4" name="Slide Number Placeholder 3"/>
          <p:cNvSpPr>
            <a:spLocks noGrp="1"/>
          </p:cNvSpPr>
          <p:nvPr>
            <p:ph type="sldNum" sz="quarter" idx="10"/>
          </p:nvPr>
        </p:nvSpPr>
        <p:spPr/>
        <p:txBody>
          <a:bodyPr/>
          <a:lstStyle/>
          <a:p>
            <a:fld id="{7806B675-2149-1A42-9DCF-FFC1BE37C4F2}" type="slidenum">
              <a:rPr lang="en-US" smtClean="0"/>
              <a:t>37</a:t>
            </a:fld>
            <a:endParaRPr lang="en-US"/>
          </a:p>
        </p:txBody>
      </p:sp>
    </p:spTree>
    <p:extLst>
      <p:ext uri="{BB962C8B-B14F-4D97-AF65-F5344CB8AC3E}">
        <p14:creationId xmlns:p14="http://schemas.microsoft.com/office/powerpoint/2010/main" val="1957036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6B675-2149-1A42-9DCF-FFC1BE37C4F2}" type="slidenum">
              <a:rPr lang="en-US" smtClean="0"/>
              <a:t>38</a:t>
            </a:fld>
            <a:endParaRPr lang="en-US"/>
          </a:p>
        </p:txBody>
      </p:sp>
    </p:spTree>
    <p:extLst>
      <p:ext uri="{BB962C8B-B14F-4D97-AF65-F5344CB8AC3E}">
        <p14:creationId xmlns:p14="http://schemas.microsoft.com/office/powerpoint/2010/main" val="2398807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6B675-2149-1A42-9DCF-FFC1BE37C4F2}" type="slidenum">
              <a:rPr lang="en-US" smtClean="0"/>
              <a:t>39</a:t>
            </a:fld>
            <a:endParaRPr lang="en-US"/>
          </a:p>
        </p:txBody>
      </p:sp>
    </p:spTree>
    <p:extLst>
      <p:ext uri="{BB962C8B-B14F-4D97-AF65-F5344CB8AC3E}">
        <p14:creationId xmlns:p14="http://schemas.microsoft.com/office/powerpoint/2010/main" val="33860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producers</a:t>
            </a:r>
            <a:r>
              <a:rPr lang="en-US" baseline="0" dirty="0" smtClean="0"/>
              <a:t> may think</a:t>
            </a:r>
            <a:r>
              <a:rPr lang="en-US" dirty="0" smtClean="0"/>
              <a:t> that the growth of the foreign-born population is limited to traditional U.S. gateway cities like Los Angeles, New York or Miami. And while there are certainly regions that have a high concentration of foreign national residents, foreign nationals are not confined to these areas. </a:t>
            </a:r>
          </a:p>
          <a:p>
            <a:endParaRPr lang="en-US" dirty="0" smtClean="0"/>
          </a:p>
          <a:p>
            <a:r>
              <a:rPr lang="en-US" dirty="0" smtClean="0"/>
              <a:t>For</a:t>
            </a:r>
            <a:r>
              <a:rPr lang="en-US" baseline="0" dirty="0" smtClean="0"/>
              <a:t> instance 14% of the population in Boston and 21% in Las Vegas is Foreign Born.*</a:t>
            </a:r>
            <a:endParaRPr lang="en-US" dirty="0" smtClean="0"/>
          </a:p>
          <a:p>
            <a:endParaRPr lang="en-US" dirty="0">
              <a:ea typeface="ＭＳ Ｐゴシック" charset="-128"/>
              <a:cs typeface="ＭＳ Ｐゴシック" charset="-128"/>
            </a:endParaRPr>
          </a:p>
          <a:p>
            <a:r>
              <a:rPr lang="en-US" dirty="0">
                <a:ea typeface="ＭＳ Ｐゴシック" charset="-128"/>
                <a:cs typeface="ＭＳ Ｐゴシック" charset="-128"/>
              </a:rPr>
              <a:t>Where are Foreign Nationals?</a:t>
            </a:r>
          </a:p>
          <a:p>
            <a:r>
              <a:rPr lang="en-US" dirty="0">
                <a:ea typeface="ＭＳ Ｐゴシック" charset="-128"/>
                <a:cs typeface="ＭＳ Ｐゴシック" charset="-128"/>
              </a:rPr>
              <a:t>Military Bases, Hospitals, Universities, Research firms, Corporate headquarters of multinational companies, US Branch Offices of Foreign Companies, Technology Companies</a:t>
            </a:r>
          </a:p>
          <a:p>
            <a:endParaRPr lang="en-US" dirty="0">
              <a:ea typeface="ＭＳ Ｐゴシック" charset="-128"/>
              <a:cs typeface="ＭＳ Ｐゴシック" charset="-128"/>
            </a:endParaRPr>
          </a:p>
          <a:p>
            <a:r>
              <a:rPr lang="en-US" dirty="0">
                <a:ea typeface="ＭＳ Ｐゴシック" charset="-128"/>
                <a:cs typeface="ＭＳ Ｐゴシック" charset="-128"/>
              </a:rPr>
              <a:t>Consider:</a:t>
            </a:r>
          </a:p>
          <a:p>
            <a:r>
              <a:rPr lang="en-US" dirty="0">
                <a:ea typeface="ＭＳ Ｐゴシック" charset="-128"/>
                <a:cs typeface="ＭＳ Ｐゴシック" charset="-128"/>
              </a:rPr>
              <a:t>BMW in Spartanburg, SC</a:t>
            </a:r>
          </a:p>
          <a:p>
            <a:r>
              <a:rPr lang="en-US" dirty="0">
                <a:ea typeface="ＭＳ Ｐゴシック" charset="-128"/>
                <a:cs typeface="ＭＳ Ｐゴシック" charset="-128"/>
              </a:rPr>
              <a:t>Kyocera America, Inc., San Diego, CA</a:t>
            </a:r>
          </a:p>
          <a:p>
            <a:r>
              <a:rPr lang="sv-SE" dirty="0">
                <a:ea typeface="ＭＳ Ｐゴシック" charset="-128"/>
                <a:cs typeface="ＭＳ Ｐゴシック" charset="-128"/>
              </a:rPr>
              <a:t>Canon USA, </a:t>
            </a:r>
            <a:r>
              <a:rPr lang="sv-SE" dirty="0" err="1">
                <a:ea typeface="ＭＳ Ｐゴシック" charset="-128"/>
                <a:cs typeface="ＭＳ Ｐゴシック" charset="-128"/>
              </a:rPr>
              <a:t>Inc</a:t>
            </a:r>
            <a:r>
              <a:rPr lang="sv-SE" dirty="0">
                <a:ea typeface="ＭＳ Ｐゴシック" charset="-128"/>
                <a:cs typeface="ＭＳ Ｐゴシック" charset="-128"/>
              </a:rPr>
              <a:t>, Melville, NY</a:t>
            </a:r>
          </a:p>
          <a:p>
            <a:endParaRPr lang="en-US" dirty="0">
              <a:ea typeface="ＭＳ Ｐゴシック" charset="-128"/>
              <a:cs typeface="ＭＳ Ｐゴシック" charset="-128"/>
            </a:endParaRPr>
          </a:p>
          <a:p>
            <a:r>
              <a:rPr lang="en-US" dirty="0" smtClean="0"/>
              <a:t>So, if you live in a major city, chances are that there is a growing foreign national market in your area that is underserved. </a:t>
            </a:r>
          </a:p>
          <a:p>
            <a:endParaRPr lang="en-US" dirty="0" smtClean="0"/>
          </a:p>
          <a:p>
            <a:pPr defTabSz="914400" eaLnBrk="0" fontAlgn="base" hangingPunct="0">
              <a:spcBef>
                <a:spcPct val="30000"/>
              </a:spcBef>
              <a:spcAft>
                <a:spcPct val="0"/>
              </a:spcAft>
              <a:defRPr/>
            </a:pPr>
            <a:r>
              <a:rPr lang="en-US" dirty="0"/>
              <a:t>*</a:t>
            </a:r>
            <a:r>
              <a:rPr lang="en-US" dirty="0" err="1"/>
              <a:t>Geoscape</a:t>
            </a:r>
            <a:r>
              <a:rPr lang="en-US" dirty="0"/>
              <a:t> national DMA report 2013</a:t>
            </a:r>
          </a:p>
          <a:p>
            <a:pPr defTabSz="914400" eaLnBrk="0" fontAlgn="base" hangingPunct="0">
              <a:spcBef>
                <a:spcPct val="30000"/>
              </a:spcBef>
              <a:spcAft>
                <a:spcPct val="0"/>
              </a:spcAft>
              <a:defRPr/>
            </a:pPr>
            <a:r>
              <a:rPr lang="en-US" dirty="0">
                <a:solidFill>
                  <a:schemeClr val="tx1">
                    <a:lumMod val="95000"/>
                    <a:lumOff val="5000"/>
                  </a:schemeClr>
                </a:solidFill>
                <a:ea typeface="ＭＳ Ｐゴシック" pitchFamily="84" charset="-128"/>
              </a:rPr>
              <a:t>The foreign-born population includes anyone who was not a U.S. citizen or a U.S. national at birth.</a:t>
            </a:r>
            <a:br>
              <a:rPr lang="en-US" dirty="0">
                <a:solidFill>
                  <a:schemeClr val="tx1">
                    <a:lumMod val="95000"/>
                    <a:lumOff val="5000"/>
                  </a:schemeClr>
                </a:solidFill>
                <a:ea typeface="ＭＳ Ｐゴシック" pitchFamily="84" charset="-128"/>
              </a:rPr>
            </a:br>
            <a:r>
              <a:rPr lang="en-US" dirty="0">
                <a:solidFill>
                  <a:schemeClr val="tx1">
                    <a:lumMod val="95000"/>
                    <a:lumOff val="5000"/>
                  </a:schemeClr>
                </a:solidFill>
                <a:ea typeface="ＭＳ Ｐゴシック" pitchFamily="84" charset="-128"/>
              </a:rPr>
              <a:t>This includes respondents who indicated they were a U.S. citizen by naturalization or not a U.S. citizen. </a:t>
            </a:r>
            <a:br>
              <a:rPr lang="en-US" dirty="0">
                <a:solidFill>
                  <a:schemeClr val="tx1">
                    <a:lumMod val="95000"/>
                    <a:lumOff val="5000"/>
                  </a:schemeClr>
                </a:solidFill>
                <a:ea typeface="ＭＳ Ｐゴシック" pitchFamily="84" charset="-128"/>
              </a:rPr>
            </a:br>
            <a:r>
              <a:rPr lang="en-US" dirty="0">
                <a:solidFill>
                  <a:schemeClr val="tx1">
                    <a:lumMod val="95000"/>
                    <a:lumOff val="5000"/>
                  </a:schemeClr>
                </a:solidFill>
                <a:ea typeface="ＭＳ Ｐゴシック" pitchFamily="84" charset="-128"/>
              </a:rPr>
              <a:t>(U.S. Census Bureau, American Community Survey 2007 Subject Definitions). </a:t>
            </a:r>
          </a:p>
        </p:txBody>
      </p:sp>
      <p:sp>
        <p:nvSpPr>
          <p:cNvPr id="4" name="Slide Number Placeholder 3"/>
          <p:cNvSpPr>
            <a:spLocks noGrp="1"/>
          </p:cNvSpPr>
          <p:nvPr>
            <p:ph type="sldNum" sz="quarter" idx="10"/>
          </p:nvPr>
        </p:nvSpPr>
        <p:spPr/>
        <p:txBody>
          <a:bodyPr/>
          <a:lstStyle/>
          <a:p>
            <a:fld id="{7806B675-2149-1A42-9DCF-FFC1BE37C4F2}" type="slidenum">
              <a:rPr lang="en-US" smtClean="0"/>
              <a:t>4</a:t>
            </a:fld>
            <a:endParaRPr lang="en-US"/>
          </a:p>
        </p:txBody>
      </p:sp>
    </p:spTree>
    <p:extLst>
      <p:ext uri="{BB962C8B-B14F-4D97-AF65-F5344CB8AC3E}">
        <p14:creationId xmlns:p14="http://schemas.microsoft.com/office/powerpoint/2010/main" val="2681623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the</a:t>
            </a:r>
            <a:r>
              <a:rPr lang="en-US" baseline="0" dirty="0" smtClean="0"/>
              <a:t> foreign nationals market is broad, growing and largely underserved. Therefore, you may already have foreign nationals as clients. Review your current book of business and reach out to clients who may face the estate planning issues discussed in this presentation. But don’t stop there. Strengthen and build your referral network and seize this golden opportunity.</a:t>
            </a:r>
            <a:endParaRPr lang="en-US"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40</a:t>
            </a:fld>
            <a:endParaRPr lang="en-US"/>
          </a:p>
        </p:txBody>
      </p:sp>
    </p:spTree>
    <p:extLst>
      <p:ext uri="{BB962C8B-B14F-4D97-AF65-F5344CB8AC3E}">
        <p14:creationId xmlns:p14="http://schemas.microsoft.com/office/powerpoint/2010/main" val="1792557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842">
              <a:defRPr/>
            </a:pPr>
            <a:r>
              <a:rPr lang="en-US" dirty="0"/>
              <a:t>Clearly, foreign nationals have unique estate planning needs based on their tax treatment under the U.S. tax code. Life insurance can be a critical part of a comprehensive estate plan for foreign national clients. Now, let’s talk about how you can tap into this market. It’s important to note that some producers are poised to do well in the foreign national market. Specifically, those producers who are perhaps immigrants themselves have an edge in this market. For example, an immigrant with deep roots in a U.S. immigrant community may have a built-in market for foreign national planning. Similarly, a producer’s ability to break down a language barrier with prospects will be a sales advantage. Some producers may not possess any of these attributes, but they may reside in a resort/vacation destination or some other location with high foreign national investment, such as California, Texas, Florida and New York. In that case, producers may connect with international investment associations—perhaps presenting a seminar to educate members about their unique planning needs. Furthermore, producers can build a reciprocal referral network with immigration and/or international tax attorneys.</a:t>
            </a:r>
          </a:p>
          <a:p>
            <a:pPr defTabSz="864842">
              <a:defRPr/>
            </a:pPr>
            <a:endParaRPr lang="en-US" dirty="0"/>
          </a:p>
          <a:p>
            <a:pPr defTabSz="864842">
              <a:defRPr/>
            </a:pPr>
            <a:r>
              <a:rPr lang="en-US" dirty="0"/>
              <a:t>**</a:t>
            </a:r>
            <a:r>
              <a:rPr lang="en-US" i="1" dirty="0"/>
              <a:t>As always, producers must comply with Transamerica's solicitation rules and requirements. </a:t>
            </a:r>
          </a:p>
        </p:txBody>
      </p:sp>
      <p:sp>
        <p:nvSpPr>
          <p:cNvPr id="4" name="Slide Number Placeholder 3"/>
          <p:cNvSpPr>
            <a:spLocks noGrp="1"/>
          </p:cNvSpPr>
          <p:nvPr>
            <p:ph type="sldNum" sz="quarter" idx="10"/>
          </p:nvPr>
        </p:nvSpPr>
        <p:spPr/>
        <p:txBody>
          <a:bodyPr/>
          <a:lstStyle/>
          <a:p>
            <a:fld id="{7806B675-2149-1A42-9DCF-FFC1BE37C4F2}" type="slidenum">
              <a:rPr lang="en-US" smtClean="0"/>
              <a:t>41</a:t>
            </a:fld>
            <a:endParaRPr lang="en-US"/>
          </a:p>
        </p:txBody>
      </p:sp>
    </p:spTree>
    <p:extLst>
      <p:ext uri="{BB962C8B-B14F-4D97-AF65-F5344CB8AC3E}">
        <p14:creationId xmlns:p14="http://schemas.microsoft.com/office/powerpoint/2010/main" val="1353288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producers may consider mining</a:t>
            </a:r>
            <a:r>
              <a:rPr lang="en-US" baseline="0" dirty="0" smtClean="0"/>
              <a:t> international realty firms for leads—hosting seminars for real estate agents that cater to the foreign national market, educating them about U.S. estate planning pitfalls. Producers may arrange similar presentations for the members of ethnic business associations. Finally, producers can encourage existing clients to refer their friends and family members who require similar planning.</a:t>
            </a:r>
            <a:endParaRPr lang="en-US"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42</a:t>
            </a:fld>
            <a:endParaRPr lang="en-US"/>
          </a:p>
        </p:txBody>
      </p:sp>
    </p:spTree>
    <p:extLst>
      <p:ext uri="{BB962C8B-B14F-4D97-AF65-F5344CB8AC3E}">
        <p14:creationId xmlns:p14="http://schemas.microsoft.com/office/powerpoint/2010/main" val="2803449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Transamerica is committed to the foreign national marketplace. Our resources are unrivaled in the industry.</a:t>
            </a:r>
          </a:p>
          <a:p>
            <a:r>
              <a:rPr lang="en-US" dirty="0" smtClean="0"/>
              <a:t> </a:t>
            </a:r>
          </a:p>
          <a:p>
            <a:r>
              <a:rPr lang="en-US" b="1" dirty="0" smtClean="0"/>
              <a:t>Process Business Quickly with Dedicated Underwriting Team </a:t>
            </a:r>
          </a:p>
          <a:p>
            <a:r>
              <a:rPr lang="en-US" dirty="0" smtClean="0"/>
              <a:t>We have a dedicated international underwriting team with a deep understanding of the nuances inherent in the global market and extensive experience in the large case market.</a:t>
            </a:r>
          </a:p>
          <a:p>
            <a:endParaRPr lang="en-US" dirty="0" smtClean="0"/>
          </a:p>
          <a:p>
            <a:r>
              <a:rPr lang="en-US" b="1" dirty="0" smtClean="0"/>
              <a:t>Access to Marketing Materials &amp; Experts on Advanced Marketing Team </a:t>
            </a:r>
          </a:p>
          <a:p>
            <a:r>
              <a:rPr lang="en-US" dirty="0" smtClean="0"/>
              <a:t>We also provide you access to marketing materials and to experts in the Advanced Marketing department, to provide technical guidance regarding the use and taxation of life insurance with respect to U.S. gift and estate planning strategies for foreign nationals.</a:t>
            </a:r>
          </a:p>
          <a:p>
            <a:endParaRPr lang="en-US" dirty="0" smtClean="0"/>
          </a:p>
          <a:p>
            <a:r>
              <a:rPr lang="en-US" b="1" dirty="0">
                <a:solidFill>
                  <a:schemeClr val="accent4"/>
                </a:solidFill>
                <a:ea typeface="ＭＳ Ｐゴシック" charset="-128"/>
                <a:cs typeface="ＭＳ Ｐゴシック" charset="-128"/>
              </a:rPr>
              <a:t>Resources for you</a:t>
            </a:r>
          </a:p>
          <a:p>
            <a:r>
              <a:rPr lang="en-US" dirty="0">
                <a:solidFill>
                  <a:schemeClr val="accent4"/>
                </a:solidFill>
                <a:ea typeface="ＭＳ Ｐゴシック" charset="-128"/>
                <a:cs typeface="ＭＳ Ｐゴシック" charset="-128"/>
              </a:rPr>
              <a:t>Foreign Nationals Connection - a microsite with information and resources dedicated to the Foreign Nationals market opportunity.  Works across mobile, tablet, laptop, and desktop platforms for the best viewing </a:t>
            </a:r>
            <a:r>
              <a:rPr lang="en-US" dirty="0" smtClean="0">
                <a:solidFill>
                  <a:schemeClr val="accent4"/>
                </a:solidFill>
                <a:ea typeface="ＭＳ Ｐゴシック" charset="-128"/>
                <a:cs typeface="ＭＳ Ｐゴシック" charset="-128"/>
              </a:rPr>
              <a:t>experience</a:t>
            </a:r>
            <a:r>
              <a:rPr lang="en-US" dirty="0" smtClean="0"/>
              <a:t>.</a:t>
            </a:r>
          </a:p>
        </p:txBody>
      </p:sp>
      <p:sp>
        <p:nvSpPr>
          <p:cNvPr id="4" name="Slide Number Placeholder 3"/>
          <p:cNvSpPr>
            <a:spLocks noGrp="1"/>
          </p:cNvSpPr>
          <p:nvPr>
            <p:ph type="sldNum" sz="quarter" idx="10"/>
          </p:nvPr>
        </p:nvSpPr>
        <p:spPr/>
        <p:txBody>
          <a:bodyPr/>
          <a:lstStyle/>
          <a:p>
            <a:fld id="{7806B675-2149-1A42-9DCF-FFC1BE37C4F2}" type="slidenum">
              <a:rPr lang="en-US" smtClean="0"/>
              <a:t>43</a:t>
            </a:fld>
            <a:endParaRPr lang="en-US"/>
          </a:p>
        </p:txBody>
      </p:sp>
    </p:spTree>
    <p:extLst>
      <p:ext uri="{BB962C8B-B14F-4D97-AF65-F5344CB8AC3E}">
        <p14:creationId xmlns:p14="http://schemas.microsoft.com/office/powerpoint/2010/main" val="7045590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solidFill>
                  <a:schemeClr val="accent4"/>
                </a:solidFill>
                <a:ea typeface="ＭＳ Ｐゴシック" charset="-128"/>
                <a:cs typeface="ＭＳ Ｐゴシック" charset="-128"/>
              </a:rPr>
              <a:t>iPad</a:t>
            </a:r>
            <a:r>
              <a:rPr lang="en-US" b="1" dirty="0" smtClean="0">
                <a:solidFill>
                  <a:schemeClr val="accent4"/>
                </a:solidFill>
                <a:ea typeface="ＭＳ Ｐゴシック" charset="-128"/>
                <a:cs typeface="ＭＳ Ｐゴシック" charset="-128"/>
              </a:rPr>
              <a:t> </a:t>
            </a:r>
            <a:r>
              <a:rPr lang="en-US" b="1" dirty="0">
                <a:solidFill>
                  <a:schemeClr val="accent4"/>
                </a:solidFill>
                <a:ea typeface="ＭＳ Ｐゴシック" charset="-128"/>
                <a:cs typeface="ＭＳ Ｐゴシック" charset="-128"/>
              </a:rPr>
              <a:t>App</a:t>
            </a:r>
          </a:p>
          <a:p>
            <a:r>
              <a:rPr lang="en-US" dirty="0">
                <a:solidFill>
                  <a:schemeClr val="accent4"/>
                </a:solidFill>
                <a:ea typeface="ＭＳ Ｐゴシック" charset="-128"/>
                <a:cs typeface="ＭＳ Ｐゴシック" charset="-128"/>
              </a:rPr>
              <a:t>New with version 5.0 will </a:t>
            </a:r>
            <a:r>
              <a:rPr lang="en-US" dirty="0" smtClean="0">
                <a:solidFill>
                  <a:schemeClr val="accent4"/>
                </a:solidFill>
                <a:ea typeface="ＭＳ Ｐゴシック" charset="-128"/>
                <a:cs typeface="ＭＳ Ｐゴシック" charset="-128"/>
              </a:rPr>
              <a:t>is </a:t>
            </a:r>
            <a:r>
              <a:rPr lang="en-US" dirty="0">
                <a:solidFill>
                  <a:schemeClr val="accent4"/>
                </a:solidFill>
                <a:ea typeface="ＭＳ Ｐゴシック" charset="-128"/>
                <a:cs typeface="ＭＳ Ｐゴシック" charset="-128"/>
              </a:rPr>
              <a:t>a Foreign Nationals tab walking you through three simple steps with clear and engaging animations.</a:t>
            </a:r>
            <a:endParaRPr lang="en-US" dirty="0" smtClean="0">
              <a:solidFill>
                <a:schemeClr val="accent4"/>
              </a:solidFill>
            </a:endParaRPr>
          </a:p>
          <a:p>
            <a:endParaRPr lang="en-US" dirty="0" smtClean="0"/>
          </a:p>
          <a:p>
            <a:r>
              <a:rPr lang="en-US" b="1" dirty="0" smtClean="0"/>
              <a:t>Increase Market with Broad Product Availability</a:t>
            </a:r>
          </a:p>
          <a:p>
            <a:r>
              <a:rPr lang="en-US" dirty="0" smtClean="0"/>
              <a:t>All of our U.S. products</a:t>
            </a:r>
            <a:r>
              <a:rPr lang="en-US" baseline="0" dirty="0" smtClean="0"/>
              <a:t>, except Transamerica Journey VUL and Trendsetter LB </a:t>
            </a:r>
            <a:r>
              <a:rPr lang="en-US" dirty="0" smtClean="0"/>
              <a:t>are available to non-resident</a:t>
            </a:r>
            <a:r>
              <a:rPr lang="en-US" baseline="0" dirty="0" smtClean="0"/>
              <a:t> aliens</a:t>
            </a:r>
            <a:r>
              <a:rPr lang="en-US" dirty="0" smtClean="0"/>
              <a:t>.</a:t>
            </a:r>
            <a:r>
              <a:rPr lang="en-US" baseline="0" dirty="0" smtClean="0"/>
              <a:t> </a:t>
            </a:r>
            <a:endParaRPr lang="en-US" dirty="0" smtClean="0"/>
          </a:p>
          <a:p>
            <a:endParaRPr lang="en-US" dirty="0" smtClean="0"/>
          </a:p>
          <a:p>
            <a:r>
              <a:rPr lang="en-US" b="1" dirty="0" smtClean="0"/>
              <a:t>Expand Market Reach with Low Minimum Face Amount Requirements</a:t>
            </a:r>
          </a:p>
          <a:p>
            <a:r>
              <a:rPr lang="en-US" dirty="0" smtClean="0"/>
              <a:t>While</a:t>
            </a:r>
            <a:r>
              <a:rPr lang="en-US" baseline="0" dirty="0" smtClean="0"/>
              <a:t> Transamerica does impose </a:t>
            </a:r>
            <a:r>
              <a:rPr lang="en-US" dirty="0" smtClean="0"/>
              <a:t>low minimum face amount requirements for </a:t>
            </a:r>
            <a:r>
              <a:rPr lang="en-US" b="0" i="0" baseline="0" dirty="0" smtClean="0"/>
              <a:t>most </a:t>
            </a:r>
            <a:r>
              <a:rPr lang="en-US" dirty="0" smtClean="0"/>
              <a:t>product</a:t>
            </a:r>
            <a:r>
              <a:rPr lang="en-US" b="0" i="0" baseline="0" dirty="0" smtClean="0"/>
              <a:t>s</a:t>
            </a:r>
            <a:r>
              <a:rPr lang="en-US" dirty="0" smtClean="0"/>
              <a:t>, these requirements are strictly product-specific—not</a:t>
            </a:r>
            <a:r>
              <a:rPr lang="en-US" baseline="0" dirty="0" smtClean="0"/>
              <a:t> market-specific—and are</a:t>
            </a:r>
            <a:r>
              <a:rPr lang="en-US" dirty="0" smtClean="0"/>
              <a:t> considerably lower than the minimum face amount requirements that many carriers impose</a:t>
            </a:r>
            <a:r>
              <a:rPr lang="en-US" baseline="0" dirty="0" smtClean="0"/>
              <a:t> on foreign national business.</a:t>
            </a:r>
            <a:endParaRPr lang="en-US" dirty="0" smtClean="0"/>
          </a:p>
          <a:p>
            <a:endParaRPr lang="en-US" dirty="0" smtClean="0"/>
          </a:p>
          <a:p>
            <a:r>
              <a:rPr lang="en-US" b="1" dirty="0" smtClean="0"/>
              <a:t>Close More Sales with Competitive Premiums</a:t>
            </a:r>
          </a:p>
          <a:p>
            <a:r>
              <a:rPr lang="en-US" dirty="0" smtClean="0"/>
              <a:t>Transamerica offers competitive premiums for most products and regions of the world. Unlike other carriers, Transamerica generally does not cap its premiums at Standard, offering clients the most</a:t>
            </a:r>
            <a:r>
              <a:rPr lang="en-US" baseline="0" dirty="0" smtClean="0"/>
              <a:t> competitive</a:t>
            </a:r>
            <a:r>
              <a:rPr lang="en-US" dirty="0" smtClean="0"/>
              <a:t> premiums for which they qualify.</a:t>
            </a:r>
          </a:p>
        </p:txBody>
      </p:sp>
      <p:sp>
        <p:nvSpPr>
          <p:cNvPr id="4" name="Slide Number Placeholder 3"/>
          <p:cNvSpPr>
            <a:spLocks noGrp="1"/>
          </p:cNvSpPr>
          <p:nvPr>
            <p:ph type="sldNum" sz="quarter" idx="10"/>
          </p:nvPr>
        </p:nvSpPr>
        <p:spPr/>
        <p:txBody>
          <a:bodyPr/>
          <a:lstStyle/>
          <a:p>
            <a:fld id="{7806B675-2149-1A42-9DCF-FFC1BE37C4F2}" type="slidenum">
              <a:rPr lang="en-US" smtClean="0"/>
              <a:t>44</a:t>
            </a:fld>
            <a:endParaRPr lang="en-US"/>
          </a:p>
        </p:txBody>
      </p:sp>
    </p:spTree>
    <p:extLst>
      <p:ext uri="{BB962C8B-B14F-4D97-AF65-F5344CB8AC3E}">
        <p14:creationId xmlns:p14="http://schemas.microsoft.com/office/powerpoint/2010/main" val="4104463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assist you with your conversations</a:t>
            </a:r>
            <a:r>
              <a:rPr lang="en-US" baseline="0" dirty="0" smtClean="0"/>
              <a:t>, Transamerica has a host of marketing tools and resources available to you.  Everything from the new Foreign Nationals Connection microsite, </a:t>
            </a:r>
            <a:r>
              <a:rPr lang="en-US" baseline="0" dirty="0" err="1" smtClean="0"/>
              <a:t>iPad</a:t>
            </a:r>
            <a:r>
              <a:rPr lang="en-US" baseline="0" dirty="0" smtClean="0"/>
              <a:t> App, useful strategy summaries, to client fact finders, producer guides and 1-page sales ideas with sample cases.</a:t>
            </a:r>
          </a:p>
          <a:p>
            <a:endParaRPr lang="en-US" baseline="0" dirty="0" smtClean="0"/>
          </a:p>
          <a:p>
            <a:r>
              <a:rPr lang="en-US" baseline="0" dirty="0" smtClean="0"/>
              <a:t>And to connect the dots, Transamerica’s Advanced Marketing, International Underwriting, and Sales teams are here to support you to discuss specific cases and strategies for foreign national clients.</a:t>
            </a:r>
          </a:p>
          <a:p>
            <a:endParaRPr lang="en-US" baseline="0" dirty="0" smtClean="0"/>
          </a:p>
          <a:p>
            <a:r>
              <a:rPr lang="en-US" baseline="0" dirty="0" smtClean="0"/>
              <a:t>Contact us today at 1-877-238-6758 or foreign.national@transamerica.com</a:t>
            </a:r>
          </a:p>
          <a:p>
            <a:endParaRPr lang="en-US" strike="sngStrike" baseline="0" dirty="0" smtClean="0"/>
          </a:p>
        </p:txBody>
      </p:sp>
      <p:sp>
        <p:nvSpPr>
          <p:cNvPr id="4" name="Slide Number Placeholder 3"/>
          <p:cNvSpPr>
            <a:spLocks noGrp="1"/>
          </p:cNvSpPr>
          <p:nvPr>
            <p:ph type="sldNum" sz="quarter" idx="10"/>
          </p:nvPr>
        </p:nvSpPr>
        <p:spPr/>
        <p:txBody>
          <a:bodyPr/>
          <a:lstStyle/>
          <a:p>
            <a:fld id="{7806B675-2149-1A42-9DCF-FFC1BE37C4F2}" type="slidenum">
              <a:rPr lang="en-US" smtClean="0"/>
              <a:t>45</a:t>
            </a:fld>
            <a:endParaRPr lang="en-US"/>
          </a:p>
        </p:txBody>
      </p:sp>
    </p:spTree>
    <p:extLst>
      <p:ext uri="{BB962C8B-B14F-4D97-AF65-F5344CB8AC3E}">
        <p14:creationId xmlns:p14="http://schemas.microsoft.com/office/powerpoint/2010/main" val="25146220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6B675-2149-1A42-9DCF-FFC1BE37C4F2}" type="slidenum">
              <a:rPr lang="en-US" smtClean="0"/>
              <a:t>46</a:t>
            </a:fld>
            <a:endParaRPr lang="en-US"/>
          </a:p>
        </p:txBody>
      </p:sp>
    </p:spTree>
    <p:extLst>
      <p:ext uri="{BB962C8B-B14F-4D97-AF65-F5344CB8AC3E}">
        <p14:creationId xmlns:p14="http://schemas.microsoft.com/office/powerpoint/2010/main" val="392415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get a clearer picture of the ideal foreign national candidate, it</a:t>
            </a:r>
            <a:r>
              <a:rPr lang="en-US" baseline="0" dirty="0" smtClean="0"/>
              <a:t> is</a:t>
            </a:r>
            <a:r>
              <a:rPr lang="en-US" dirty="0" smtClean="0"/>
              <a:t> important to understand generally how foreign nationals are classified and how they are taxed in comparison to U.S. citizens. Foreign</a:t>
            </a:r>
            <a:r>
              <a:rPr lang="en-US" baseline="0" dirty="0" smtClean="0"/>
              <a:t> Nationals </a:t>
            </a:r>
            <a:r>
              <a:rPr lang="en-US" dirty="0" smtClean="0"/>
              <a:t>are classified depending on where they have made their permanent home. </a:t>
            </a:r>
          </a:p>
        </p:txBody>
      </p:sp>
      <p:sp>
        <p:nvSpPr>
          <p:cNvPr id="4" name="Slide Number Placeholder 3"/>
          <p:cNvSpPr>
            <a:spLocks noGrp="1"/>
          </p:cNvSpPr>
          <p:nvPr>
            <p:ph type="sldNum" sz="quarter" idx="10"/>
          </p:nvPr>
        </p:nvSpPr>
        <p:spPr/>
        <p:txBody>
          <a:bodyPr/>
          <a:lstStyle/>
          <a:p>
            <a:fld id="{7806B675-2149-1A42-9DCF-FFC1BE37C4F2}" type="slidenum">
              <a:rPr lang="en-US" smtClean="0"/>
              <a:t>5</a:t>
            </a:fld>
            <a:endParaRPr lang="en-US"/>
          </a:p>
        </p:txBody>
      </p:sp>
    </p:spTree>
    <p:extLst>
      <p:ext uri="{BB962C8B-B14F-4D97-AF65-F5344CB8AC3E}">
        <p14:creationId xmlns:p14="http://schemas.microsoft.com/office/powerpoint/2010/main" val="398398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Foreign Nationals who live in the U.S. </a:t>
            </a:r>
            <a:r>
              <a:rPr lang="en-US" dirty="0" smtClean="0">
                <a:cs typeface="ＭＳ Ｐゴシック" pitchFamily="-109" charset="-128"/>
              </a:rPr>
              <a:t>with no present intention of leaving </a:t>
            </a:r>
            <a:r>
              <a:rPr lang="en-US" dirty="0" smtClean="0"/>
              <a:t>are “resident aliens” for transfer tax purposes</a:t>
            </a:r>
            <a:r>
              <a:rPr lang="en-US" baseline="0" dirty="0" smtClean="0"/>
              <a:t> and are </a:t>
            </a:r>
            <a:r>
              <a:rPr lang="en-US" dirty="0" smtClean="0"/>
              <a:t>taxed similar to a U.S. citizen. In other words, their worldwide assets will be subject to U.S. estate and gift tax. However, as we’ll discuss later in further detail, Resident Aliens are subject</a:t>
            </a:r>
            <a:r>
              <a:rPr lang="en-US" baseline="0" dirty="0" smtClean="0"/>
              <a:t> to </a:t>
            </a:r>
            <a:r>
              <a:rPr lang="en-US" dirty="0" smtClean="0"/>
              <a:t>some different</a:t>
            </a:r>
            <a:r>
              <a:rPr lang="en-US" baseline="0" dirty="0" smtClean="0"/>
              <a:t> tax rules than U.S. citizens</a:t>
            </a:r>
            <a:r>
              <a:rPr lang="en-US" dirty="0" smtClean="0"/>
              <a:t>.</a:t>
            </a:r>
            <a:r>
              <a:rPr lang="en-US" baseline="0" dirty="0" smtClean="0"/>
              <a:t> </a:t>
            </a:r>
            <a:r>
              <a:rPr lang="en-US" dirty="0" smtClean="0"/>
              <a:t>Therefore, they have unique planning needs.</a:t>
            </a:r>
          </a:p>
        </p:txBody>
      </p:sp>
      <p:sp>
        <p:nvSpPr>
          <p:cNvPr id="4" name="Slide Number Placeholder 3"/>
          <p:cNvSpPr>
            <a:spLocks noGrp="1"/>
          </p:cNvSpPr>
          <p:nvPr>
            <p:ph type="sldNum" sz="quarter" idx="10"/>
          </p:nvPr>
        </p:nvSpPr>
        <p:spPr/>
        <p:txBody>
          <a:bodyPr/>
          <a:lstStyle/>
          <a:p>
            <a:fld id="{7806B675-2149-1A42-9DCF-FFC1BE37C4F2}" type="slidenum">
              <a:rPr lang="en-US" smtClean="0"/>
              <a:t>6</a:t>
            </a:fld>
            <a:endParaRPr lang="en-US"/>
          </a:p>
        </p:txBody>
      </p:sp>
    </p:spTree>
    <p:extLst>
      <p:ext uri="{BB962C8B-B14F-4D97-AF65-F5344CB8AC3E}">
        <p14:creationId xmlns:p14="http://schemas.microsoft.com/office/powerpoint/2010/main" val="1478522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Foreign Nationals who live permanently in another country will only be subject to U.S. estate and gift tax to the extent that they own assets that are considered located in the U.S.</a:t>
            </a:r>
          </a:p>
        </p:txBody>
      </p:sp>
      <p:sp>
        <p:nvSpPr>
          <p:cNvPr id="4" name="Slide Number Placeholder 3"/>
          <p:cNvSpPr>
            <a:spLocks noGrp="1"/>
          </p:cNvSpPr>
          <p:nvPr>
            <p:ph type="sldNum" sz="quarter" idx="10"/>
          </p:nvPr>
        </p:nvSpPr>
        <p:spPr/>
        <p:txBody>
          <a:bodyPr/>
          <a:lstStyle/>
          <a:p>
            <a:fld id="{7806B675-2149-1A42-9DCF-FFC1BE37C4F2}" type="slidenum">
              <a:rPr lang="en-US" smtClean="0"/>
              <a:t>7</a:t>
            </a:fld>
            <a:endParaRPr lang="en-US"/>
          </a:p>
        </p:txBody>
      </p:sp>
    </p:spTree>
    <p:extLst>
      <p:ext uri="{BB962C8B-B14F-4D97-AF65-F5344CB8AC3E}">
        <p14:creationId xmlns:p14="http://schemas.microsoft.com/office/powerpoint/2010/main" val="77726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 the fact that Foreign</a:t>
            </a:r>
            <a:r>
              <a:rPr lang="en-US" baseline="0" dirty="0" smtClean="0"/>
              <a:t> Nationals </a:t>
            </a:r>
            <a:r>
              <a:rPr lang="en-US" dirty="0" smtClean="0"/>
              <a:t>are taxed differently depending on their residency status, it’s important to determine whether these prospects can be classified as a Resident Alien or Non-Resident Alien. You might consider asking the following questions in an effort to determine where they have made their permanent home:</a:t>
            </a:r>
          </a:p>
          <a:p>
            <a:endParaRPr lang="en-US" dirty="0" smtClean="0"/>
          </a:p>
          <a:p>
            <a:pPr>
              <a:buFont typeface="Arial" pitchFamily="34" charset="0"/>
              <a:buChar char="•"/>
            </a:pPr>
            <a:r>
              <a:rPr lang="en-US" dirty="0" smtClean="0"/>
              <a:t>  Are you and your spouse U.S. citizens?</a:t>
            </a:r>
          </a:p>
          <a:p>
            <a:pPr>
              <a:buFont typeface="Arial" pitchFamily="34" charset="0"/>
              <a:buChar char="•"/>
            </a:pPr>
            <a:r>
              <a:rPr lang="en-US" dirty="0" smtClean="0"/>
              <a:t>  Do you own a home in the U.S.?</a:t>
            </a:r>
            <a:r>
              <a:rPr lang="en-US" baseline="0" dirty="0" smtClean="0"/>
              <a:t> </a:t>
            </a:r>
            <a:r>
              <a:rPr lang="en-US" dirty="0" smtClean="0"/>
              <a:t>Do you own a home in another country?</a:t>
            </a:r>
          </a:p>
          <a:p>
            <a:pPr>
              <a:buFont typeface="Arial" pitchFamily="34" charset="0"/>
              <a:buChar char="•"/>
            </a:pPr>
            <a:r>
              <a:rPr lang="en-US" dirty="0" smtClean="0"/>
              <a:t>  How much time do you spend in this country versus that country?</a:t>
            </a:r>
          </a:p>
          <a:p>
            <a:pPr>
              <a:buFont typeface="Arial" pitchFamily="34" charset="0"/>
              <a:buChar char="•"/>
            </a:pPr>
            <a:r>
              <a:rPr lang="en-US" dirty="0" smtClean="0"/>
              <a:t>  Where are your friends and family located?</a:t>
            </a:r>
          </a:p>
          <a:p>
            <a:pPr>
              <a:buFont typeface="Arial" pitchFamily="34" charset="0"/>
              <a:buChar char="•"/>
            </a:pPr>
            <a:r>
              <a:rPr lang="en-US" dirty="0" smtClean="0"/>
              <a:t>  What is your immigration status? Green card or Visa?</a:t>
            </a:r>
          </a:p>
          <a:p>
            <a:pPr>
              <a:buFont typeface="Arial" pitchFamily="34" charset="0"/>
              <a:buChar char="•"/>
            </a:pPr>
            <a:r>
              <a:rPr lang="en-US" dirty="0" smtClean="0"/>
              <a:t>  Where do you plan to retire?</a:t>
            </a:r>
          </a:p>
        </p:txBody>
      </p:sp>
      <p:sp>
        <p:nvSpPr>
          <p:cNvPr id="4" name="Slide Number Placeholder 3"/>
          <p:cNvSpPr>
            <a:spLocks noGrp="1"/>
          </p:cNvSpPr>
          <p:nvPr>
            <p:ph type="sldNum" sz="quarter" idx="10"/>
          </p:nvPr>
        </p:nvSpPr>
        <p:spPr/>
        <p:txBody>
          <a:bodyPr/>
          <a:lstStyle/>
          <a:p>
            <a:fld id="{7806B675-2149-1A42-9DCF-FFC1BE37C4F2}" type="slidenum">
              <a:rPr lang="en-US" smtClean="0"/>
              <a:t>8</a:t>
            </a:fld>
            <a:endParaRPr lang="en-US"/>
          </a:p>
        </p:txBody>
      </p:sp>
    </p:spTree>
    <p:extLst>
      <p:ext uri="{BB962C8B-B14F-4D97-AF65-F5344CB8AC3E}">
        <p14:creationId xmlns:p14="http://schemas.microsoft.com/office/powerpoint/2010/main" val="289818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 candidates for foreign national estate planning include Non-Resident Aliens with significant U.S.-based assets and married couples consisting of at least one foreign national (Resident and/or Non-Resident Aliens).</a:t>
            </a:r>
          </a:p>
          <a:p>
            <a:endParaRPr lang="en-US" dirty="0" smtClean="0"/>
          </a:p>
          <a:p>
            <a:pPr defTabSz="864842">
              <a:defRPr/>
            </a:pPr>
            <a:r>
              <a:rPr lang="en-US" dirty="0"/>
              <a:t>Once you have learned to differentiate between Resident Aliens and Non-Resident Aliens, thereby determining applicable U.S. tax treatment, you will be better poised to identify life sale opportunities in the foreign national market. For now, we will focus on how life insurance can be a solution to the challenges facing: (1) Non-Resident Aliens owning U.S. real estate outright; and (2) married couples consisting of at least one foreign national</a:t>
            </a:r>
            <a:r>
              <a:rPr lang="en-US" dirty="0" smtClean="0"/>
              <a:t>.</a:t>
            </a:r>
            <a:endParaRPr lang="en-US" dirty="0"/>
          </a:p>
        </p:txBody>
      </p:sp>
      <p:sp>
        <p:nvSpPr>
          <p:cNvPr id="4" name="Slide Number Placeholder 3"/>
          <p:cNvSpPr>
            <a:spLocks noGrp="1"/>
          </p:cNvSpPr>
          <p:nvPr>
            <p:ph type="sldNum" sz="quarter" idx="10"/>
          </p:nvPr>
        </p:nvSpPr>
        <p:spPr/>
        <p:txBody>
          <a:bodyPr/>
          <a:lstStyle/>
          <a:p>
            <a:fld id="{7806B675-2149-1A42-9DCF-FFC1BE37C4F2}" type="slidenum">
              <a:rPr lang="en-US" smtClean="0"/>
              <a:t>9</a:t>
            </a:fld>
            <a:endParaRPr lang="en-US"/>
          </a:p>
        </p:txBody>
      </p:sp>
    </p:spTree>
    <p:extLst>
      <p:ext uri="{BB962C8B-B14F-4D97-AF65-F5344CB8AC3E}">
        <p14:creationId xmlns:p14="http://schemas.microsoft.com/office/powerpoint/2010/main" val="3674679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26558"/>
            <a:ext cx="7772400" cy="1470025"/>
          </a:xfrm>
        </p:spPr>
        <p:txBody>
          <a:bodyPr>
            <a:normAutofit/>
          </a:bodyPr>
          <a:lstStyle>
            <a:lvl1pPr>
              <a:defRPr sz="40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891933"/>
            <a:ext cx="7772400" cy="961947"/>
          </a:xfrm>
        </p:spPr>
        <p:txBody>
          <a:bodyPr>
            <a:normAutofit/>
          </a:bodyPr>
          <a:lstStyle>
            <a:lvl1pPr marL="0" indent="0" algn="r">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2136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11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854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648" y="36576"/>
            <a:ext cx="8229600" cy="83210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2750473"/>
            <a:ext cx="9144000" cy="1991110"/>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796274"/>
            <a:ext cx="9144000" cy="68108"/>
          </a:xfrm>
          <a:prstGeom prst="rect">
            <a:avLst/>
          </a:prstGeom>
          <a:solidFill>
            <a:srgbClr val="38B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2751138" y="6484938"/>
            <a:ext cx="3641725" cy="231775"/>
          </a:xfrm>
          <a:prstGeom prst="rect">
            <a:avLst/>
          </a:prstGeom>
          <a:noFill/>
        </p:spPr>
        <p:txBody>
          <a:bodyPr>
            <a:prstTxWarp prst="textNoShape">
              <a:avLst/>
            </a:prstTxWarp>
            <a:spAutoFit/>
          </a:bodyPr>
          <a:lstStyle/>
          <a:p>
            <a:pPr algn="ctr"/>
            <a:r>
              <a:rPr lang="en-US" sz="900" b="1" dirty="0" smtClean="0">
                <a:solidFill>
                  <a:srgbClr val="A6A6A6"/>
                </a:solidFill>
              </a:rPr>
              <a:t>For producer </a:t>
            </a:r>
            <a:r>
              <a:rPr lang="en-US" sz="900" b="1" dirty="0">
                <a:solidFill>
                  <a:srgbClr val="A6A6A6"/>
                </a:solidFill>
              </a:rPr>
              <a:t>use only. Not for distribution to the public.</a:t>
            </a:r>
          </a:p>
        </p:txBody>
      </p:sp>
      <p:pic>
        <p:nvPicPr>
          <p:cNvPr id="10" name="Picture 9" descr="TA_logo_gray_tag_Limited.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03671" y="6253990"/>
            <a:ext cx="1167532" cy="475487"/>
          </a:xfrm>
          <a:prstGeom prst="rect">
            <a:avLst/>
          </a:prstGeom>
        </p:spPr>
      </p:pic>
      <p:pic>
        <p:nvPicPr>
          <p:cNvPr id="11" name="Picture 10" descr="135373489.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2756920"/>
          </a:xfrm>
          <a:prstGeom prst="rect">
            <a:avLst/>
          </a:prstGeom>
        </p:spPr>
      </p:pic>
    </p:spTree>
    <p:extLst>
      <p:ext uri="{BB962C8B-B14F-4D97-AF65-F5344CB8AC3E}">
        <p14:creationId xmlns:p14="http://schemas.microsoft.com/office/powerpoint/2010/main" val="1549285861"/>
      </p:ext>
    </p:extLst>
  </p:cSld>
  <p:clrMap bg1="lt1" tx1="dk1" bg2="lt2" tx2="dk2" accent1="accent1" accent2="accent2" accent3="accent3" accent4="accent4" accent5="accent5" accent6="accent6" hlink="hlink" folHlink="folHlink"/>
  <p:sldLayoutIdLst>
    <p:sldLayoutId id="2147483658" r:id="rId1"/>
  </p:sldLayoutIdLst>
  <p:txStyles>
    <p:titleStyle>
      <a:lvl1pPr algn="r" defTabSz="457200" rtl="0" eaLnBrk="1" latinLnBrk="0" hangingPunct="1">
        <a:spcBef>
          <a:spcPct val="0"/>
        </a:spcBef>
        <a:buNone/>
        <a:defRPr sz="32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Clr>
          <a:srgbClr val="38BBB9"/>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38BBB9"/>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9144000" cy="1069810"/>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1130337"/>
            <a:ext cx="9144000" cy="68108"/>
          </a:xfrm>
          <a:prstGeom prst="rect">
            <a:avLst/>
          </a:prstGeom>
          <a:solidFill>
            <a:srgbClr val="38B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6126163"/>
            <a:ext cx="9144000" cy="738695"/>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2751138" y="6484938"/>
            <a:ext cx="3641725" cy="231775"/>
          </a:xfrm>
          <a:prstGeom prst="rect">
            <a:avLst/>
          </a:prstGeom>
          <a:noFill/>
        </p:spPr>
        <p:txBody>
          <a:bodyPr>
            <a:prstTxWarp prst="textNoShape">
              <a:avLst/>
            </a:prstTxWarp>
            <a:spAutoFit/>
          </a:bodyPr>
          <a:lstStyle/>
          <a:p>
            <a:pPr algn="ctr"/>
            <a:r>
              <a:rPr lang="en-US" sz="900" b="1" dirty="0" smtClean="0">
                <a:solidFill>
                  <a:srgbClr val="FFFFFF"/>
                </a:solidFill>
              </a:rPr>
              <a:t>For producer </a:t>
            </a:r>
            <a:r>
              <a:rPr lang="en-US" sz="900" b="1" dirty="0">
                <a:solidFill>
                  <a:srgbClr val="FFFFFF"/>
                </a:solidFill>
              </a:rPr>
              <a:t>use only. Not for distribution to the public.</a:t>
            </a:r>
          </a:p>
        </p:txBody>
      </p:sp>
      <p:sp>
        <p:nvSpPr>
          <p:cNvPr id="2" name="Title Placeholder 1"/>
          <p:cNvSpPr>
            <a:spLocks noGrp="1"/>
          </p:cNvSpPr>
          <p:nvPr>
            <p:ph type="title"/>
          </p:nvPr>
        </p:nvSpPr>
        <p:spPr>
          <a:xfrm>
            <a:off x="457200" y="36098"/>
            <a:ext cx="8229600" cy="1033711"/>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9" name="Picture 18" descr="TA_logo_white_ta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01904" y="6253990"/>
            <a:ext cx="1167532" cy="475487"/>
          </a:xfrm>
          <a:prstGeom prst="rect">
            <a:avLst/>
          </a:prstGeom>
        </p:spPr>
      </p:pic>
    </p:spTree>
    <p:extLst>
      <p:ext uri="{BB962C8B-B14F-4D97-AF65-F5344CB8AC3E}">
        <p14:creationId xmlns:p14="http://schemas.microsoft.com/office/powerpoint/2010/main" val="1472033938"/>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r" defTabSz="457200" rtl="0" eaLnBrk="1" latinLnBrk="0" hangingPunct="1">
        <a:spcBef>
          <a:spcPct val="0"/>
        </a:spcBef>
        <a:buNone/>
        <a:defRPr sz="3200" b="1" kern="1200">
          <a:solidFill>
            <a:srgbClr val="FFFFFF"/>
          </a:solidFill>
          <a:latin typeface="Arial"/>
          <a:ea typeface="+mj-ea"/>
          <a:cs typeface="Arial"/>
        </a:defRPr>
      </a:lvl1pPr>
    </p:titleStyle>
    <p:bodyStyle>
      <a:lvl1pPr marL="457200" indent="-457200" algn="l" defTabSz="457200" rtl="0" eaLnBrk="1" latinLnBrk="0" hangingPunct="1">
        <a:spcBef>
          <a:spcPct val="20000"/>
        </a:spcBef>
        <a:buClr>
          <a:srgbClr val="38BBB9"/>
        </a:buClr>
        <a:buFont typeface="Arial"/>
        <a:buChar char="•"/>
        <a:defRPr sz="2800" kern="1200">
          <a:solidFill>
            <a:schemeClr val="tx1"/>
          </a:solidFill>
          <a:latin typeface="Arial"/>
          <a:ea typeface="+mn-ea"/>
          <a:cs typeface="Arial"/>
        </a:defRPr>
      </a:lvl1pPr>
      <a:lvl2pPr marL="914400" indent="-457200" algn="l" defTabSz="457200" rtl="0" eaLnBrk="1" latinLnBrk="0" hangingPunct="1">
        <a:spcBef>
          <a:spcPct val="20000"/>
        </a:spcBef>
        <a:buClr>
          <a:srgbClr val="38BBB9"/>
        </a:buClr>
        <a:buFont typeface="Arial"/>
        <a:buChar char="•"/>
        <a:defRPr sz="2400" kern="1200">
          <a:solidFill>
            <a:schemeClr val="tx1"/>
          </a:solidFill>
          <a:latin typeface="Arial"/>
          <a:ea typeface="+mn-ea"/>
          <a:cs typeface="Arial"/>
        </a:defRPr>
      </a:lvl2pPr>
      <a:lvl3pPr marL="1257300" indent="-3429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3pPr>
      <a:lvl4pPr marL="1714500" indent="-3429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4pPr>
      <a:lvl5pPr marL="2171700" indent="-342900" algn="l" defTabSz="457200" rtl="0" eaLnBrk="1" latinLnBrk="0" hangingPunct="1">
        <a:spcBef>
          <a:spcPct val="20000"/>
        </a:spcBef>
        <a:buClr>
          <a:srgbClr val="38BBB9"/>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6.xml"/><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06920"/>
            <a:ext cx="7772400" cy="1470025"/>
          </a:xfrm>
        </p:spPr>
        <p:txBody>
          <a:bodyPr>
            <a:normAutofit fontScale="90000"/>
          </a:bodyPr>
          <a:lstStyle/>
          <a:p>
            <a:pPr>
              <a:lnSpc>
                <a:spcPct val="110000"/>
              </a:lnSpc>
            </a:pPr>
            <a:r>
              <a:rPr lang="en-US" dirty="0" smtClean="0"/>
              <a:t>Estate Planning for Foreign Nationals–A World of Opportunity</a:t>
            </a:r>
            <a:endParaRPr lang="en-US" dirty="0"/>
          </a:p>
        </p:txBody>
      </p:sp>
      <p:sp>
        <p:nvSpPr>
          <p:cNvPr id="8" name="Text Placeholder 11"/>
          <p:cNvSpPr txBox="1">
            <a:spLocks/>
          </p:cNvSpPr>
          <p:nvPr/>
        </p:nvSpPr>
        <p:spPr>
          <a:xfrm>
            <a:off x="285483" y="6476999"/>
            <a:ext cx="1981200" cy="304801"/>
          </a:xfrm>
          <a:prstGeom prst="rect">
            <a:avLst/>
          </a:prstGeom>
        </p:spPr>
        <p:txBody>
          <a:bodyPr/>
          <a:lstStyle>
            <a:lvl1pPr marL="342900" indent="-342900" algn="l" rtl="0" eaLnBrk="1" fontAlgn="base" hangingPunct="1">
              <a:spcBef>
                <a:spcPct val="20000"/>
              </a:spcBef>
              <a:spcAft>
                <a:spcPct val="0"/>
              </a:spcAft>
              <a:buFontTx/>
              <a:buNone/>
              <a:defRPr sz="1000" kern="1200">
                <a:solidFill>
                  <a:srgbClr val="A6A6A6"/>
                </a:solidFill>
                <a:latin typeface="Arial"/>
                <a:ea typeface="ＭＳ Ｐゴシック" charset="-128"/>
                <a:cs typeface="Arial"/>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rgbClr val="A6A6A6"/>
                </a:solidFill>
                <a:effectLst/>
                <a:uLnTx/>
                <a:uFillTx/>
                <a:latin typeface="Arial"/>
                <a:ea typeface="ＭＳ Ｐゴシック" charset="-128"/>
                <a:cs typeface="Arial"/>
              </a:rPr>
              <a:t>OLA 2026</a:t>
            </a:r>
            <a:r>
              <a:rPr kumimoji="0" lang="en-US" sz="1000" b="0" i="0" u="none" strike="noStrike" kern="1200" cap="none" spc="0" normalizeH="0" noProof="0" dirty="0" smtClean="0">
                <a:ln>
                  <a:noFill/>
                </a:ln>
                <a:solidFill>
                  <a:srgbClr val="A6A6A6"/>
                </a:solidFill>
                <a:effectLst/>
                <a:uLnTx/>
                <a:uFillTx/>
                <a:latin typeface="Arial"/>
                <a:ea typeface="ＭＳ Ｐゴシック" charset="-128"/>
                <a:cs typeface="Arial"/>
              </a:rPr>
              <a:t> 0315</a:t>
            </a:r>
            <a:endParaRPr kumimoji="0" lang="en-US" sz="1000" b="0" i="0" u="none" strike="noStrike" kern="1200" cap="none" spc="0" normalizeH="0" baseline="0" noProof="0" dirty="0">
              <a:ln>
                <a:noFill/>
              </a:ln>
              <a:solidFill>
                <a:srgbClr val="A6A6A6"/>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2504138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Estate Tax Comparison</a:t>
            </a:r>
            <a:endParaRPr lang="en-US" dirty="0"/>
          </a:p>
        </p:txBody>
      </p:sp>
      <p:sp>
        <p:nvSpPr>
          <p:cNvPr id="3" name="Text Box 203"/>
          <p:cNvSpPr txBox="1">
            <a:spLocks noChangeArrowheads="1"/>
          </p:cNvSpPr>
          <p:nvPr/>
        </p:nvSpPr>
        <p:spPr bwMode="auto">
          <a:xfrm>
            <a:off x="477838" y="5773843"/>
            <a:ext cx="8077200" cy="28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
              </a:spcBef>
            </a:pPr>
            <a:r>
              <a:rPr lang="en-US" sz="900" dirty="0" smtClean="0">
                <a:solidFill>
                  <a:srgbClr val="666666"/>
                </a:solidFill>
              </a:rPr>
              <a:t>*Only if inherited assets are transferred to a U.S. citizen spouse or to a QDOT.</a:t>
            </a:r>
          </a:p>
          <a:p>
            <a:pPr eaLnBrk="1" hangingPunct="1">
              <a:spcBef>
                <a:spcPct val="5000"/>
              </a:spcBef>
            </a:pPr>
            <a:r>
              <a:rPr lang="en-US" sz="900" dirty="0" smtClean="0">
                <a:solidFill>
                  <a:srgbClr val="666666"/>
                </a:solidFill>
              </a:rPr>
              <a:t>**Intangible </a:t>
            </a:r>
            <a:r>
              <a:rPr lang="en-US" sz="900" dirty="0">
                <a:solidFill>
                  <a:srgbClr val="666666"/>
                </a:solidFill>
              </a:rPr>
              <a:t>property includes stock in a U.S. corporation and interest in a U.S. partnership</a:t>
            </a:r>
          </a:p>
        </p:txBody>
      </p:sp>
      <p:graphicFrame>
        <p:nvGraphicFramePr>
          <p:cNvPr id="4" name="Table 3"/>
          <p:cNvGraphicFramePr>
            <a:graphicFrameLocks noGrp="1"/>
          </p:cNvGraphicFramePr>
          <p:nvPr>
            <p:extLst>
              <p:ext uri="{D42A27DB-BD31-4B8C-83A1-F6EECF244321}">
                <p14:modId xmlns:p14="http://schemas.microsoft.com/office/powerpoint/2010/main" val="2789054784"/>
              </p:ext>
            </p:extLst>
          </p:nvPr>
        </p:nvGraphicFramePr>
        <p:xfrm>
          <a:off x="430832" y="1605233"/>
          <a:ext cx="8305799" cy="401365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06946"/>
                <a:gridCol w="2811462"/>
                <a:gridCol w="2887391"/>
              </a:tblGrid>
              <a:tr h="830249">
                <a:tc>
                  <a:txBody>
                    <a:bodyPr/>
                    <a:lstStyle/>
                    <a:p>
                      <a:pPr marL="0" marR="0" lvl="0" indent="0" algn="ctr" defTabSz="914400" rtl="0" eaLnBrk="0" fontAlgn="base" latinLnBrk="0" hangingPunct="0">
                        <a:lnSpc>
                          <a:spcPct val="100000"/>
                        </a:lnSpc>
                        <a:spcBef>
                          <a:spcPct val="0"/>
                        </a:spcBef>
                        <a:spcAft>
                          <a:spcPct val="0"/>
                        </a:spcAft>
                        <a:buClr>
                          <a:srgbClr val="003366"/>
                        </a:buClr>
                        <a:buSzTx/>
                        <a:buFontTx/>
                        <a:buNone/>
                        <a:tabLst/>
                      </a:pPr>
                      <a:endParaRPr kumimoji="0" lang="en-US" sz="1600" b="1" i="0" u="none" strike="noStrike" cap="none" normalizeH="0" baseline="0" dirty="0" smtClean="0">
                        <a:ln>
                          <a:noFill/>
                        </a:ln>
                        <a:solidFill>
                          <a:schemeClr val="bg1"/>
                        </a:solidFill>
                        <a:effectLst/>
                        <a:latin typeface="Arial" charset="0"/>
                        <a:ea typeface="ＭＳ Ｐゴシック" pitchFamily="-110" charset="-128"/>
                        <a:cs typeface="Times New Roman" pitchFamily="18" charset="0"/>
                      </a:endParaRPr>
                    </a:p>
                  </a:txBody>
                  <a:tcPr marT="45721" marB="45721"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2000" b="1" i="0" u="none" strike="noStrike" cap="none" normalizeH="0" baseline="0" dirty="0" smtClean="0">
                          <a:ln>
                            <a:noFill/>
                          </a:ln>
                          <a:solidFill>
                            <a:schemeClr val="bg1"/>
                          </a:solidFill>
                          <a:effectLst/>
                          <a:latin typeface="Arial" charset="0"/>
                          <a:ea typeface="ＭＳ Ｐゴシック" pitchFamily="-110" charset="-128"/>
                        </a:rPr>
                        <a:t>Resident Alien </a:t>
                      </a:r>
                      <a:br>
                        <a:rPr kumimoji="0" lang="en-US" sz="2000" b="1" i="0" u="none" strike="noStrike" cap="none" normalizeH="0" baseline="0" dirty="0" smtClean="0">
                          <a:ln>
                            <a:noFill/>
                          </a:ln>
                          <a:solidFill>
                            <a:schemeClr val="bg1"/>
                          </a:solidFill>
                          <a:effectLst/>
                          <a:latin typeface="Arial" charset="0"/>
                          <a:ea typeface="ＭＳ Ｐゴシック" pitchFamily="-110" charset="-128"/>
                        </a:rPr>
                      </a:br>
                      <a:r>
                        <a:rPr kumimoji="0" lang="en-US" sz="2000" b="1" i="0" u="none" strike="noStrike" cap="none" normalizeH="0" baseline="0" dirty="0" smtClean="0">
                          <a:ln>
                            <a:noFill/>
                          </a:ln>
                          <a:solidFill>
                            <a:schemeClr val="bg1"/>
                          </a:solidFill>
                          <a:effectLst/>
                          <a:latin typeface="Arial" charset="0"/>
                          <a:ea typeface="ＭＳ Ｐゴシック" pitchFamily="-110" charset="-128"/>
                        </a:rPr>
                        <a:t>(RA)</a:t>
                      </a:r>
                    </a:p>
                  </a:txBody>
                  <a:tcPr marT="45721" marB="45721" anchor="ctr" horzOverflow="overflow">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8BBB9"/>
                    </a:solidFill>
                  </a:tcPr>
                </a:tc>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2000" b="1" i="0" u="none" strike="noStrike" cap="none" normalizeH="0" baseline="0" dirty="0" smtClean="0">
                          <a:ln>
                            <a:noFill/>
                          </a:ln>
                          <a:solidFill>
                            <a:schemeClr val="bg1"/>
                          </a:solidFill>
                          <a:effectLst/>
                          <a:latin typeface="Arial" charset="0"/>
                          <a:ea typeface="ＭＳ Ｐゴシック" pitchFamily="-110" charset="-128"/>
                        </a:rPr>
                        <a:t>Non-Resident Alien (NRA)</a:t>
                      </a:r>
                    </a:p>
                  </a:txBody>
                  <a:tcPr marT="45721" marB="45721" anchor="ctr" horzOverflow="overflow">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8BBB9"/>
                    </a:solidFill>
                  </a:tcPr>
                </a:tc>
              </a:tr>
              <a:tr h="676306">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1800" b="1" i="0" u="none" strike="noStrike" cap="none" normalizeH="0" baseline="0" dirty="0" smtClean="0">
                          <a:ln>
                            <a:noFill/>
                          </a:ln>
                          <a:solidFill>
                            <a:srgbClr val="666666"/>
                          </a:solidFill>
                          <a:effectLst/>
                          <a:latin typeface="Arial" charset="0"/>
                          <a:ea typeface="ＭＳ Ｐゴシック" pitchFamily="-110" charset="-128"/>
                        </a:rPr>
                        <a:t>Estate tax exemption</a:t>
                      </a:r>
                    </a:p>
                  </a:txBody>
                  <a:tcPr marT="45721" marB="45721" anchor="ctr" horzOverflow="overflow">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1E1"/>
                    </a:solidFill>
                  </a:tcPr>
                </a:tc>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1800" b="0" i="0" u="none" strike="noStrike" cap="none" normalizeH="0" baseline="0" dirty="0" smtClean="0">
                          <a:ln>
                            <a:noFill/>
                          </a:ln>
                          <a:solidFill>
                            <a:srgbClr val="666666"/>
                          </a:solidFill>
                          <a:effectLst/>
                          <a:latin typeface="Arial" charset="0"/>
                          <a:ea typeface="ＭＳ Ｐゴシック" pitchFamily="-110" charset="-128"/>
                        </a:rPr>
                        <a:t>$5,430,000</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1E1"/>
                    </a:solidFill>
                  </a:tcPr>
                </a:tc>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1800" b="0" i="0" u="none" strike="noStrike" cap="none" normalizeH="0" baseline="0" dirty="0" smtClean="0">
                          <a:ln>
                            <a:noFill/>
                          </a:ln>
                          <a:solidFill>
                            <a:srgbClr val="666666"/>
                          </a:solidFill>
                          <a:effectLst/>
                          <a:latin typeface="Arial" charset="0"/>
                          <a:ea typeface="ＭＳ Ｐゴシック" pitchFamily="-110" charset="-128"/>
                        </a:rPr>
                        <a:t>$60,000</a:t>
                      </a:r>
                    </a:p>
                  </a:txBody>
                  <a:tcPr marT="45721" marB="4572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1E1"/>
                    </a:solidFill>
                  </a:tcPr>
                </a:tc>
              </a:tr>
              <a:tr h="664198">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1800" b="1" i="0" u="none" strike="noStrike" cap="none" normalizeH="0" baseline="0" dirty="0" smtClean="0">
                          <a:ln>
                            <a:noFill/>
                          </a:ln>
                          <a:solidFill>
                            <a:srgbClr val="666666"/>
                          </a:solidFill>
                          <a:effectLst/>
                          <a:latin typeface="Arial" charset="0"/>
                          <a:ea typeface="ＭＳ Ｐゴシック" pitchFamily="-110" charset="-128"/>
                        </a:rPr>
                        <a:t>Estate tax rate</a:t>
                      </a:r>
                    </a:p>
                  </a:txBody>
                  <a:tcPr marT="45721" marB="45721" anchor="ctr" horzOverflow="overflow">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1D1"/>
                    </a:solidFill>
                  </a:tcPr>
                </a:tc>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1800" b="0" i="0" u="none" strike="noStrike" cap="none" normalizeH="0" baseline="0" dirty="0" smtClean="0">
                          <a:ln>
                            <a:noFill/>
                          </a:ln>
                          <a:solidFill>
                            <a:srgbClr val="666666"/>
                          </a:solidFill>
                          <a:effectLst/>
                          <a:latin typeface="Arial" charset="0"/>
                          <a:ea typeface="ＭＳ Ｐゴシック" pitchFamily="-110" charset="-128"/>
                        </a:rPr>
                        <a:t>40% top tax rate</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1D1"/>
                    </a:solidFill>
                  </a:tcPr>
                </a:tc>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1800" b="0" i="0" u="none" strike="noStrike" cap="none" normalizeH="0" baseline="0" dirty="0" smtClean="0">
                          <a:ln>
                            <a:noFill/>
                          </a:ln>
                          <a:solidFill>
                            <a:srgbClr val="666666"/>
                          </a:solidFill>
                          <a:effectLst/>
                          <a:latin typeface="Arial" charset="0"/>
                          <a:ea typeface="ＭＳ Ｐゴシック" pitchFamily="-110" charset="-128"/>
                        </a:rPr>
                        <a:t>Minimum 24% / </a:t>
                      </a:r>
                      <a:br>
                        <a:rPr kumimoji="0" lang="en-US" sz="1800" b="0" i="0" u="none" strike="noStrike" cap="none" normalizeH="0" baseline="0" dirty="0" smtClean="0">
                          <a:ln>
                            <a:noFill/>
                          </a:ln>
                          <a:solidFill>
                            <a:srgbClr val="666666"/>
                          </a:solidFill>
                          <a:effectLst/>
                          <a:latin typeface="Arial" charset="0"/>
                          <a:ea typeface="ＭＳ Ｐゴシック" pitchFamily="-110" charset="-128"/>
                        </a:rPr>
                      </a:br>
                      <a:r>
                        <a:rPr kumimoji="0" lang="en-US" sz="1800" b="0" i="0" u="none" strike="noStrike" cap="none" normalizeH="0" baseline="0" dirty="0" smtClean="0">
                          <a:ln>
                            <a:noFill/>
                          </a:ln>
                          <a:solidFill>
                            <a:srgbClr val="666666"/>
                          </a:solidFill>
                          <a:effectLst/>
                          <a:latin typeface="Arial" charset="0"/>
                          <a:ea typeface="ＭＳ Ｐゴシック" pitchFamily="-110" charset="-128"/>
                        </a:rPr>
                        <a:t>Maximum 40% tax rate</a:t>
                      </a:r>
                    </a:p>
                  </a:txBody>
                  <a:tcPr marT="45721" marB="4572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1D1"/>
                    </a:solidFill>
                  </a:tcPr>
                </a:tc>
              </a:tr>
              <a:tr h="921451">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1800" b="1" i="0" u="none" strike="noStrike" cap="none" normalizeH="0" baseline="0" dirty="0" smtClean="0">
                          <a:ln>
                            <a:noFill/>
                          </a:ln>
                          <a:solidFill>
                            <a:srgbClr val="666666"/>
                          </a:solidFill>
                          <a:effectLst/>
                          <a:latin typeface="Arial" charset="0"/>
                          <a:ea typeface="ＭＳ Ｐゴシック" pitchFamily="-110" charset="-128"/>
                        </a:rPr>
                        <a:t>Unlimited</a:t>
                      </a:r>
                      <a:br>
                        <a:rPr kumimoji="0" lang="en-US" sz="1800" b="1" i="0" u="none" strike="noStrike" cap="none" normalizeH="0" baseline="0" dirty="0" smtClean="0">
                          <a:ln>
                            <a:noFill/>
                          </a:ln>
                          <a:solidFill>
                            <a:srgbClr val="666666"/>
                          </a:solidFill>
                          <a:effectLst/>
                          <a:latin typeface="Arial" charset="0"/>
                          <a:ea typeface="ＭＳ Ｐゴシック" pitchFamily="-110" charset="-128"/>
                        </a:rPr>
                      </a:br>
                      <a:r>
                        <a:rPr kumimoji="0" lang="en-US" sz="1800" b="1" i="0" u="none" strike="noStrike" cap="none" normalizeH="0" baseline="0" dirty="0" smtClean="0">
                          <a:ln>
                            <a:noFill/>
                          </a:ln>
                          <a:solidFill>
                            <a:srgbClr val="666666"/>
                          </a:solidFill>
                          <a:effectLst/>
                          <a:latin typeface="Arial" charset="0"/>
                          <a:ea typeface="ＭＳ Ｐゴシック" pitchFamily="-110" charset="-128"/>
                        </a:rPr>
                        <a:t>marital deduction</a:t>
                      </a:r>
                    </a:p>
                  </a:txBody>
                  <a:tcPr marT="45721" marB="45721" anchor="ctr" horzOverflow="overflow">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1E1"/>
                    </a:solidFill>
                  </a:tcPr>
                </a:tc>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1800" b="0" i="0" u="none" strike="noStrike" cap="none" normalizeH="0" baseline="0" dirty="0" smtClean="0">
                          <a:ln>
                            <a:noFill/>
                          </a:ln>
                          <a:solidFill>
                            <a:srgbClr val="666666"/>
                          </a:solidFill>
                          <a:effectLst/>
                          <a:latin typeface="Arial" charset="0"/>
                          <a:ea typeface="ＭＳ Ｐゴシック" pitchFamily="-110" charset="-128"/>
                        </a:rPr>
                        <a:t>Only if inherited </a:t>
                      </a:r>
                      <a:br>
                        <a:rPr kumimoji="0" lang="en-US" sz="1800" b="0" i="0" u="none" strike="noStrike" cap="none" normalizeH="0" baseline="0" dirty="0" smtClean="0">
                          <a:ln>
                            <a:noFill/>
                          </a:ln>
                          <a:solidFill>
                            <a:srgbClr val="666666"/>
                          </a:solidFill>
                          <a:effectLst/>
                          <a:latin typeface="Arial" charset="0"/>
                          <a:ea typeface="ＭＳ Ｐゴシック" pitchFamily="-110" charset="-128"/>
                        </a:rPr>
                      </a:br>
                      <a:r>
                        <a:rPr kumimoji="0" lang="en-US" sz="1800" b="0" i="0" u="none" strike="noStrike" cap="none" normalizeH="0" baseline="0" dirty="0" smtClean="0">
                          <a:ln>
                            <a:noFill/>
                          </a:ln>
                          <a:solidFill>
                            <a:srgbClr val="666666"/>
                          </a:solidFill>
                          <a:effectLst/>
                          <a:latin typeface="Arial" charset="0"/>
                          <a:ea typeface="ＭＳ Ｐゴシック" pitchFamily="-110" charset="-128"/>
                        </a:rPr>
                        <a:t>assets are transferred </a:t>
                      </a:r>
                      <a:br>
                        <a:rPr kumimoji="0" lang="en-US" sz="1800" b="0" i="0" u="none" strike="noStrike" cap="none" normalizeH="0" baseline="0" dirty="0" smtClean="0">
                          <a:ln>
                            <a:noFill/>
                          </a:ln>
                          <a:solidFill>
                            <a:srgbClr val="666666"/>
                          </a:solidFill>
                          <a:effectLst/>
                          <a:latin typeface="Arial" charset="0"/>
                          <a:ea typeface="ＭＳ Ｐゴシック" pitchFamily="-110" charset="-128"/>
                        </a:rPr>
                      </a:br>
                      <a:r>
                        <a:rPr kumimoji="0" lang="en-US" sz="1800" b="0" i="0" u="none" strike="noStrike" cap="none" normalizeH="0" baseline="0" dirty="0" smtClean="0">
                          <a:ln>
                            <a:noFill/>
                          </a:ln>
                          <a:solidFill>
                            <a:srgbClr val="666666"/>
                          </a:solidFill>
                          <a:effectLst/>
                          <a:latin typeface="Arial" charset="0"/>
                          <a:ea typeface="ＭＳ Ｐゴシック" pitchFamily="-110" charset="-128"/>
                        </a:rPr>
                        <a:t>to QDOT*</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1E1"/>
                    </a:solidFill>
                  </a:tcPr>
                </a:tc>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1800" b="0" i="0" u="none" strike="noStrike" cap="none" normalizeH="0" baseline="0" dirty="0" smtClean="0">
                          <a:ln>
                            <a:noFill/>
                          </a:ln>
                          <a:solidFill>
                            <a:srgbClr val="666666"/>
                          </a:solidFill>
                          <a:effectLst/>
                          <a:latin typeface="Arial" charset="0"/>
                          <a:ea typeface="ＭＳ Ｐゴシック" pitchFamily="-110" charset="-128"/>
                        </a:rPr>
                        <a:t>Only if inherited </a:t>
                      </a:r>
                      <a:br>
                        <a:rPr kumimoji="0" lang="en-US" sz="1800" b="0" i="0" u="none" strike="noStrike" cap="none" normalizeH="0" baseline="0" dirty="0" smtClean="0">
                          <a:ln>
                            <a:noFill/>
                          </a:ln>
                          <a:solidFill>
                            <a:srgbClr val="666666"/>
                          </a:solidFill>
                          <a:effectLst/>
                          <a:latin typeface="Arial" charset="0"/>
                          <a:ea typeface="ＭＳ Ｐゴシック" pitchFamily="-110" charset="-128"/>
                        </a:rPr>
                      </a:br>
                      <a:r>
                        <a:rPr kumimoji="0" lang="en-US" sz="1800" b="0" i="0" u="none" strike="noStrike" cap="none" normalizeH="0" baseline="0" dirty="0" smtClean="0">
                          <a:ln>
                            <a:noFill/>
                          </a:ln>
                          <a:solidFill>
                            <a:srgbClr val="666666"/>
                          </a:solidFill>
                          <a:effectLst/>
                          <a:latin typeface="Arial" charset="0"/>
                          <a:ea typeface="ＭＳ Ｐゴシック" pitchFamily="-110" charset="-128"/>
                        </a:rPr>
                        <a:t>assets are transferred </a:t>
                      </a:r>
                      <a:br>
                        <a:rPr kumimoji="0" lang="en-US" sz="1800" b="0" i="0" u="none" strike="noStrike" cap="none" normalizeH="0" baseline="0" dirty="0" smtClean="0">
                          <a:ln>
                            <a:noFill/>
                          </a:ln>
                          <a:solidFill>
                            <a:srgbClr val="666666"/>
                          </a:solidFill>
                          <a:effectLst/>
                          <a:latin typeface="Arial" charset="0"/>
                          <a:ea typeface="ＭＳ Ｐゴシック" pitchFamily="-110" charset="-128"/>
                        </a:rPr>
                      </a:br>
                      <a:r>
                        <a:rPr kumimoji="0" lang="en-US" sz="1800" b="0" i="0" u="none" strike="noStrike" cap="none" normalizeH="0" baseline="0" dirty="0" smtClean="0">
                          <a:ln>
                            <a:noFill/>
                          </a:ln>
                          <a:solidFill>
                            <a:srgbClr val="666666"/>
                          </a:solidFill>
                          <a:effectLst/>
                          <a:latin typeface="Arial" charset="0"/>
                          <a:ea typeface="ＭＳ Ｐゴシック" pitchFamily="-110" charset="-128"/>
                        </a:rPr>
                        <a:t>to QDOT*</a:t>
                      </a:r>
                    </a:p>
                  </a:txBody>
                  <a:tcPr marT="45721" marB="45721" anchor="ctr" horzOverflow="overflow">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1E1E1"/>
                    </a:solidFill>
                  </a:tcPr>
                </a:tc>
              </a:tr>
              <a:tr h="921451">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1800" b="1" i="0" u="none" strike="noStrike" cap="none" normalizeH="0" baseline="0" dirty="0" smtClean="0">
                          <a:ln>
                            <a:noFill/>
                          </a:ln>
                          <a:solidFill>
                            <a:srgbClr val="666666"/>
                          </a:solidFill>
                          <a:effectLst/>
                          <a:latin typeface="Arial" charset="0"/>
                          <a:ea typeface="ＭＳ Ｐゴシック" pitchFamily="-110" charset="-128"/>
                        </a:rPr>
                        <a:t>Assets subject</a:t>
                      </a:r>
                      <a:br>
                        <a:rPr kumimoji="0" lang="en-US" sz="1800" b="1" i="0" u="none" strike="noStrike" cap="none" normalizeH="0" baseline="0" dirty="0" smtClean="0">
                          <a:ln>
                            <a:noFill/>
                          </a:ln>
                          <a:solidFill>
                            <a:srgbClr val="666666"/>
                          </a:solidFill>
                          <a:effectLst/>
                          <a:latin typeface="Arial" charset="0"/>
                          <a:ea typeface="ＭＳ Ｐゴシック" pitchFamily="-110" charset="-128"/>
                        </a:rPr>
                      </a:br>
                      <a:r>
                        <a:rPr kumimoji="0" lang="en-US" sz="1800" b="1" i="0" u="none" strike="noStrike" cap="none" normalizeH="0" baseline="0" dirty="0" smtClean="0">
                          <a:ln>
                            <a:noFill/>
                          </a:ln>
                          <a:solidFill>
                            <a:srgbClr val="666666"/>
                          </a:solidFill>
                          <a:effectLst/>
                          <a:latin typeface="Arial" charset="0"/>
                          <a:ea typeface="ＭＳ Ｐゴシック" pitchFamily="-110" charset="-128"/>
                        </a:rPr>
                        <a:t>to U.S. estate taxes</a:t>
                      </a:r>
                    </a:p>
                  </a:txBody>
                  <a:tcPr marT="45721" marB="45721" anchor="ctr" horzOverflow="overflow">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D1D1D1"/>
                    </a:solidFill>
                  </a:tcPr>
                </a:tc>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1800" b="0" i="0" u="none" strike="noStrike" cap="none" normalizeH="0" baseline="0" dirty="0" smtClean="0">
                          <a:ln>
                            <a:noFill/>
                          </a:ln>
                          <a:solidFill>
                            <a:srgbClr val="666666"/>
                          </a:solidFill>
                          <a:effectLst/>
                          <a:latin typeface="Arial" charset="0"/>
                          <a:ea typeface="ＭＳ Ｐゴシック" pitchFamily="-110" charset="-128"/>
                        </a:rPr>
                        <a:t>All worldwide assets</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D1D1D1"/>
                    </a:solidFill>
                  </a:tcPr>
                </a:tc>
                <a:tc>
                  <a:txBody>
                    <a:bodyPr/>
                    <a:lstStyle/>
                    <a:p>
                      <a:pPr marL="0" marR="0" lvl="0" indent="0" algn="ctr" defTabSz="914400" rtl="0" eaLnBrk="0" fontAlgn="base" latinLnBrk="0" hangingPunct="0">
                        <a:lnSpc>
                          <a:spcPct val="100000"/>
                        </a:lnSpc>
                        <a:spcBef>
                          <a:spcPct val="20000"/>
                        </a:spcBef>
                        <a:spcAft>
                          <a:spcPct val="0"/>
                        </a:spcAft>
                        <a:buClr>
                          <a:srgbClr val="003366"/>
                        </a:buClr>
                        <a:buSzTx/>
                        <a:buFontTx/>
                        <a:buNone/>
                        <a:tabLst/>
                      </a:pPr>
                      <a:r>
                        <a:rPr kumimoji="0" lang="en-US" sz="1800" b="0" i="0" u="none" strike="noStrike" cap="none" normalizeH="0" baseline="0" dirty="0" smtClean="0">
                          <a:ln>
                            <a:noFill/>
                          </a:ln>
                          <a:solidFill>
                            <a:srgbClr val="666666"/>
                          </a:solidFill>
                          <a:effectLst/>
                          <a:latin typeface="Arial" charset="0"/>
                          <a:ea typeface="ＭＳ Ｐゴシック" pitchFamily="-110" charset="-128"/>
                        </a:rPr>
                        <a:t>U.S.</a:t>
                      </a:r>
                      <a:r>
                        <a:rPr kumimoji="0" lang="en-US" sz="1800" b="0" i="1" u="none" strike="noStrike" cap="none" normalizeH="0" baseline="0" dirty="0" smtClean="0">
                          <a:ln>
                            <a:noFill/>
                          </a:ln>
                          <a:solidFill>
                            <a:srgbClr val="666666"/>
                          </a:solidFill>
                          <a:effectLst/>
                          <a:latin typeface="Arial" charset="0"/>
                          <a:ea typeface="ＭＳ Ｐゴシック" pitchFamily="-110" charset="-128"/>
                        </a:rPr>
                        <a:t> </a:t>
                      </a:r>
                      <a:r>
                        <a:rPr kumimoji="0" lang="en-US" sz="1800" b="0" i="0" u="none" strike="noStrike" cap="none" normalizeH="0" baseline="0" dirty="0" smtClean="0">
                          <a:ln>
                            <a:noFill/>
                          </a:ln>
                          <a:solidFill>
                            <a:srgbClr val="666666"/>
                          </a:solidFill>
                          <a:effectLst/>
                          <a:latin typeface="Arial" charset="0"/>
                          <a:ea typeface="ＭＳ Ｐゴシック" pitchFamily="-110" charset="-128"/>
                        </a:rPr>
                        <a:t>properties,</a:t>
                      </a:r>
                      <a:br>
                        <a:rPr kumimoji="0" lang="en-US" sz="1800" b="0" i="0" u="none" strike="noStrike" cap="none" normalizeH="0" baseline="0" dirty="0" smtClean="0">
                          <a:ln>
                            <a:noFill/>
                          </a:ln>
                          <a:solidFill>
                            <a:srgbClr val="666666"/>
                          </a:solidFill>
                          <a:effectLst/>
                          <a:latin typeface="Arial" charset="0"/>
                          <a:ea typeface="ＭＳ Ｐゴシック" pitchFamily="-110" charset="-128"/>
                        </a:rPr>
                      </a:br>
                      <a:r>
                        <a:rPr kumimoji="0" lang="en-US" sz="1800" b="0" i="0" u="none" strike="noStrike" cap="none" normalizeH="0" baseline="0" dirty="0" smtClean="0">
                          <a:ln>
                            <a:noFill/>
                          </a:ln>
                          <a:solidFill>
                            <a:srgbClr val="666666"/>
                          </a:solidFill>
                          <a:effectLst/>
                          <a:latin typeface="Arial" charset="0"/>
                          <a:ea typeface="ＭＳ Ｐゴシック" pitchFamily="-110" charset="-128"/>
                        </a:rPr>
                        <a:t>including certain </a:t>
                      </a:r>
                      <a:br>
                        <a:rPr kumimoji="0" lang="en-US" sz="1800" b="0" i="0" u="none" strike="noStrike" cap="none" normalizeH="0" baseline="0" dirty="0" smtClean="0">
                          <a:ln>
                            <a:noFill/>
                          </a:ln>
                          <a:solidFill>
                            <a:srgbClr val="666666"/>
                          </a:solidFill>
                          <a:effectLst/>
                          <a:latin typeface="Arial" charset="0"/>
                          <a:ea typeface="ＭＳ Ｐゴシック" pitchFamily="-110" charset="-128"/>
                        </a:rPr>
                      </a:br>
                      <a:r>
                        <a:rPr kumimoji="0" lang="en-US" sz="1800" b="0" i="0" u="none" strike="noStrike" cap="none" normalizeH="0" baseline="0" dirty="0" smtClean="0">
                          <a:ln>
                            <a:noFill/>
                          </a:ln>
                          <a:solidFill>
                            <a:srgbClr val="666666"/>
                          </a:solidFill>
                          <a:effectLst/>
                          <a:latin typeface="Arial" charset="0"/>
                          <a:ea typeface="ＭＳ Ｐゴシック" pitchFamily="-110" charset="-128"/>
                        </a:rPr>
                        <a:t>intangible </a:t>
                      </a:r>
                      <a:r>
                        <a:rPr kumimoji="0" lang="en-US" sz="1800" b="0" i="0" u="none" strike="noStrike" cap="none" normalizeH="0" baseline="0" smtClean="0">
                          <a:ln>
                            <a:noFill/>
                          </a:ln>
                          <a:solidFill>
                            <a:srgbClr val="666666"/>
                          </a:solidFill>
                          <a:effectLst/>
                          <a:latin typeface="Arial" charset="0"/>
                          <a:ea typeface="ＭＳ Ｐゴシック" pitchFamily="-110" charset="-128"/>
                        </a:rPr>
                        <a:t>properties**</a:t>
                      </a:r>
                      <a:endParaRPr kumimoji="0" lang="en-US" sz="1800" b="0" i="0" u="none" strike="noStrike" cap="none" normalizeH="0" baseline="0" dirty="0" smtClean="0">
                        <a:ln>
                          <a:noFill/>
                        </a:ln>
                        <a:solidFill>
                          <a:srgbClr val="666666"/>
                        </a:solidFill>
                        <a:effectLst/>
                        <a:latin typeface="Arial" charset="0"/>
                        <a:ea typeface="ＭＳ Ｐゴシック" pitchFamily="-110" charset="-128"/>
                      </a:endParaRPr>
                    </a:p>
                  </a:txBody>
                  <a:tcPr marT="45721" marB="45721" anchor="ctr" horzOverflow="overflow">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D1D1D1"/>
                    </a:solidFill>
                  </a:tcPr>
                </a:tc>
              </a:tr>
            </a:tbl>
          </a:graphicData>
        </a:graphic>
      </p:graphicFrame>
    </p:spTree>
    <p:extLst>
      <p:ext uri="{BB962C8B-B14F-4D97-AF65-F5344CB8AC3E}">
        <p14:creationId xmlns:p14="http://schemas.microsoft.com/office/powerpoint/2010/main" val="1962496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Aliens</a:t>
            </a:r>
            <a:endParaRPr lang="en-US" dirty="0"/>
          </a:p>
        </p:txBody>
      </p:sp>
      <p:sp>
        <p:nvSpPr>
          <p:cNvPr id="3" name="Content Placeholder 2"/>
          <p:cNvSpPr>
            <a:spLocks noGrp="1"/>
          </p:cNvSpPr>
          <p:nvPr>
            <p:ph idx="1"/>
          </p:nvPr>
        </p:nvSpPr>
        <p:spPr/>
        <p:txBody>
          <a:bodyPr/>
          <a:lstStyle/>
          <a:p>
            <a:pPr marL="0" indent="0">
              <a:buNone/>
            </a:pPr>
            <a:r>
              <a:rPr lang="en-US" sz="3000" b="1" dirty="0" smtClean="0">
                <a:solidFill>
                  <a:srgbClr val="38BBB9"/>
                </a:solidFill>
              </a:rPr>
              <a:t>Worldwide assets subject to U.S. estate tax</a:t>
            </a:r>
          </a:p>
          <a:p>
            <a:r>
              <a:rPr lang="en-US" dirty="0" smtClean="0"/>
              <a:t>Property in the United States</a:t>
            </a:r>
          </a:p>
          <a:p>
            <a:r>
              <a:rPr lang="en-US" dirty="0" smtClean="0"/>
              <a:t>Property outside the United States</a:t>
            </a:r>
          </a:p>
        </p:txBody>
      </p:sp>
    </p:spTree>
    <p:extLst>
      <p:ext uri="{BB962C8B-B14F-4D97-AF65-F5344CB8AC3E}">
        <p14:creationId xmlns:p14="http://schemas.microsoft.com/office/powerpoint/2010/main" val="47050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sym typeface="Times New Roman" pitchFamily="18" charset="0"/>
              </a:rPr>
              <a:t>What they don’t know…</a:t>
            </a:r>
            <a:endParaRPr lang="en-US" dirty="0"/>
          </a:p>
        </p:txBody>
      </p:sp>
      <p:sp>
        <p:nvSpPr>
          <p:cNvPr id="4" name="AutoShape 3"/>
          <p:cNvSpPr>
            <a:spLocks/>
          </p:cNvSpPr>
          <p:nvPr/>
        </p:nvSpPr>
        <p:spPr bwMode="auto">
          <a:xfrm>
            <a:off x="0" y="1169521"/>
            <a:ext cx="9144000" cy="930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79363" tIns="45350" rIns="79363" bIns="45350" anchor="ctr"/>
          <a:lstStyle/>
          <a:p>
            <a:pPr marL="0" marR="0" lvl="0" indent="0" algn="ctr" defTabSz="816112" eaLnBrk="1" fontAlgn="auto" latinLnBrk="0" hangingPunct="1">
              <a:lnSpc>
                <a:spcPct val="90000"/>
              </a:lnSpc>
              <a:spcBef>
                <a:spcPts val="0"/>
              </a:spcBef>
              <a:spcAft>
                <a:spcPts val="0"/>
              </a:spcAft>
              <a:buClrTx/>
              <a:buSzTx/>
              <a:buFontTx/>
              <a:buNone/>
              <a:tabLst/>
              <a:defRPr/>
            </a:pPr>
            <a:r>
              <a:rPr kumimoji="0" lang="en-US" sz="2800" b="1" u="none" strike="noStrike" kern="0" cap="none" spc="0" normalizeH="0" baseline="0" noProof="0" dirty="0">
                <a:ln>
                  <a:noFill/>
                </a:ln>
                <a:solidFill>
                  <a:srgbClr val="38BBB9"/>
                </a:solidFill>
                <a:effectLst/>
                <a:uLnTx/>
                <a:uFillTx/>
                <a:latin typeface="Arial"/>
                <a:cs typeface="Arial"/>
                <a:sym typeface="Arial" pitchFamily="34" charset="0"/>
              </a:rPr>
              <a:t>A survey of </a:t>
            </a:r>
            <a:r>
              <a:rPr kumimoji="0" lang="en-US" sz="2800" b="1" u="none" strike="noStrike" kern="0" cap="none" spc="0" normalizeH="0" baseline="0" noProof="0" dirty="0" smtClean="0">
                <a:ln>
                  <a:noFill/>
                </a:ln>
                <a:solidFill>
                  <a:srgbClr val="38BBB9"/>
                </a:solidFill>
                <a:effectLst/>
                <a:uLnTx/>
                <a:uFillTx/>
                <a:latin typeface="Arial"/>
                <a:cs typeface="Arial"/>
                <a:sym typeface="Arial" pitchFamily="34" charset="0"/>
              </a:rPr>
              <a:t>immigrants </a:t>
            </a:r>
            <a:r>
              <a:rPr kumimoji="0" lang="en-US" sz="2800" b="1" u="none" strike="noStrike" kern="0" cap="none" spc="0" normalizeH="0" baseline="0" noProof="0" dirty="0">
                <a:ln>
                  <a:noFill/>
                </a:ln>
                <a:solidFill>
                  <a:srgbClr val="38BBB9"/>
                </a:solidFill>
                <a:effectLst/>
                <a:uLnTx/>
                <a:uFillTx/>
                <a:latin typeface="Arial"/>
                <a:cs typeface="Arial"/>
                <a:sym typeface="Arial" pitchFamily="34" charset="0"/>
              </a:rPr>
              <a:t>to the U.S. with </a:t>
            </a:r>
            <a:r>
              <a:rPr kumimoji="0" lang="en-US" sz="2800" b="1" u="none" strike="noStrike" kern="0" cap="none" spc="0" normalizeH="0" baseline="0" noProof="0" dirty="0" smtClean="0">
                <a:ln>
                  <a:noFill/>
                </a:ln>
                <a:solidFill>
                  <a:srgbClr val="38BBB9"/>
                </a:solidFill>
                <a:effectLst/>
                <a:uLnTx/>
                <a:uFillTx/>
                <a:latin typeface="Arial"/>
                <a:cs typeface="Arial"/>
                <a:sym typeface="Arial" pitchFamily="34" charset="0"/>
              </a:rPr>
              <a:t/>
            </a:r>
            <a:br>
              <a:rPr kumimoji="0" lang="en-US" sz="2800" b="1" u="none" strike="noStrike" kern="0" cap="none" spc="0" normalizeH="0" baseline="0" noProof="0" dirty="0" smtClean="0">
                <a:ln>
                  <a:noFill/>
                </a:ln>
                <a:solidFill>
                  <a:srgbClr val="38BBB9"/>
                </a:solidFill>
                <a:effectLst/>
                <a:uLnTx/>
                <a:uFillTx/>
                <a:latin typeface="Arial"/>
                <a:cs typeface="Arial"/>
                <a:sym typeface="Arial" pitchFamily="34" charset="0"/>
              </a:rPr>
            </a:br>
            <a:r>
              <a:rPr kumimoji="0" lang="en-US" sz="2800" b="1" u="none" strike="noStrike" kern="0" cap="none" spc="0" normalizeH="0" baseline="0" noProof="0" dirty="0" smtClean="0">
                <a:ln>
                  <a:noFill/>
                </a:ln>
                <a:solidFill>
                  <a:srgbClr val="38BBB9"/>
                </a:solidFill>
                <a:effectLst/>
                <a:uLnTx/>
                <a:uFillTx/>
                <a:latin typeface="Arial"/>
                <a:cs typeface="Arial"/>
                <a:sym typeface="Arial" pitchFamily="34" charset="0"/>
              </a:rPr>
              <a:t>a </a:t>
            </a:r>
            <a:r>
              <a:rPr kumimoji="0" lang="en-US" sz="2800" b="1" u="none" strike="noStrike" kern="0" cap="none" spc="0" normalizeH="0" baseline="0" noProof="0" dirty="0">
                <a:ln>
                  <a:noFill/>
                </a:ln>
                <a:solidFill>
                  <a:srgbClr val="38BBB9"/>
                </a:solidFill>
                <a:effectLst/>
                <a:uLnTx/>
                <a:uFillTx/>
                <a:latin typeface="Arial"/>
                <a:cs typeface="Arial"/>
                <a:sym typeface="Arial" pitchFamily="34" charset="0"/>
              </a:rPr>
              <a:t>net worth of $10 million or more found:</a:t>
            </a:r>
            <a:endParaRPr kumimoji="0" lang="en-US" sz="2800" b="1" u="none" strike="noStrike" kern="0" cap="none" spc="0" normalizeH="0" baseline="0" noProof="0" dirty="0">
              <a:ln>
                <a:noFill/>
              </a:ln>
              <a:solidFill>
                <a:srgbClr val="38BBB9"/>
              </a:solidFill>
              <a:effectLst/>
              <a:uLnTx/>
              <a:uFillTx/>
              <a:latin typeface="Arial"/>
              <a:cs typeface="Arial"/>
            </a:endParaRPr>
          </a:p>
        </p:txBody>
      </p:sp>
      <p:sp>
        <p:nvSpPr>
          <p:cNvPr id="5" name="Text Box 203"/>
          <p:cNvSpPr txBox="1">
            <a:spLocks noChangeArrowheads="1"/>
          </p:cNvSpPr>
          <p:nvPr/>
        </p:nvSpPr>
        <p:spPr bwMode="auto">
          <a:xfrm>
            <a:off x="477838" y="5948419"/>
            <a:ext cx="8077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816112"/>
            <a:r>
              <a:rPr lang="en-US" sz="900" dirty="0">
                <a:solidFill>
                  <a:srgbClr val="7F7F7F"/>
                </a:solidFill>
                <a:cs typeface="Arial" pitchFamily="34" charset="0"/>
                <a:sym typeface="Arial" pitchFamily="34" charset="0"/>
              </a:rPr>
              <a:t>Source:</a:t>
            </a:r>
            <a:r>
              <a:rPr lang="en-US" sz="900" i="1" dirty="0">
                <a:solidFill>
                  <a:srgbClr val="7F7F7F"/>
                </a:solidFill>
                <a:cs typeface="Arial" pitchFamily="34" charset="0"/>
                <a:sym typeface="Arial" pitchFamily="34" charset="0"/>
              </a:rPr>
              <a:t> “Clueless</a:t>
            </a:r>
            <a:r>
              <a:rPr lang="en-US" sz="900" dirty="0">
                <a:solidFill>
                  <a:srgbClr val="7F7F7F"/>
                </a:solidFill>
                <a:cs typeface="Arial" pitchFamily="34" charset="0"/>
                <a:sym typeface="Arial" pitchFamily="34" charset="0"/>
              </a:rPr>
              <a:t>,” Trusts and Estates, December 2003</a:t>
            </a:r>
            <a:endParaRPr lang="en-US" sz="900" dirty="0">
              <a:solidFill>
                <a:srgbClr val="7F7F7F"/>
              </a:solidFill>
            </a:endParaRPr>
          </a:p>
        </p:txBody>
      </p:sp>
      <p:graphicFrame>
        <p:nvGraphicFramePr>
          <p:cNvPr id="6" name="Group 5"/>
          <p:cNvGraphicFramePr>
            <a:graphicFrameLocks noGrp="1"/>
          </p:cNvGraphicFramePr>
          <p:nvPr>
            <p:extLst>
              <p:ext uri="{D42A27DB-BD31-4B8C-83A1-F6EECF244321}">
                <p14:modId xmlns:p14="http://schemas.microsoft.com/office/powerpoint/2010/main" val="2754934521"/>
              </p:ext>
            </p:extLst>
          </p:nvPr>
        </p:nvGraphicFramePr>
        <p:xfrm>
          <a:off x="576357" y="2114452"/>
          <a:ext cx="8022179" cy="3733072"/>
        </p:xfrm>
        <a:graphic>
          <a:graphicData uri="http://schemas.openxmlformats.org/drawingml/2006/table">
            <a:tbl>
              <a:tblPr>
                <a:effectLst>
                  <a:outerShdw blurRad="50800" dist="38100" dir="2700000" algn="tl" rotWithShape="0">
                    <a:prstClr val="black">
                      <a:alpha val="40000"/>
                    </a:prstClr>
                  </a:outerShdw>
                </a:effectLst>
              </a:tblPr>
              <a:tblGrid>
                <a:gridCol w="6052890"/>
                <a:gridCol w="1969289"/>
              </a:tblGrid>
              <a:tr h="547216">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cs typeface="Arial" pitchFamily="34" charset="0"/>
                          <a:sym typeface="Arial" pitchFamily="34" charset="0"/>
                        </a:rPr>
                        <a:t> Survey Question Asked</a:t>
                      </a:r>
                      <a:endParaRPr kumimoji="0" lang="en-US" sz="1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38BBB9"/>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cs typeface="Arial" pitchFamily="34" charset="0"/>
                          <a:sym typeface="Arial" pitchFamily="34" charset="0"/>
                        </a:rPr>
                        <a:t>% Who </a:t>
                      </a:r>
                      <a:br>
                        <a:rPr kumimoji="0" lang="en-US" sz="1800" b="1" i="0" u="none" strike="noStrike" cap="none" normalizeH="0" baseline="0" dirty="0" smtClean="0">
                          <a:ln>
                            <a:noFill/>
                          </a:ln>
                          <a:solidFill>
                            <a:srgbClr val="FFFFFF"/>
                          </a:solidFill>
                          <a:effectLst/>
                          <a:latin typeface="Arial" pitchFamily="34" charset="0"/>
                          <a:cs typeface="Arial" pitchFamily="34" charset="0"/>
                          <a:sym typeface="Arial" pitchFamily="34" charset="0"/>
                        </a:rPr>
                      </a:br>
                      <a:r>
                        <a:rPr kumimoji="0" lang="en-US" sz="1800" b="1" i="0" u="none" strike="noStrike" cap="none" normalizeH="0" baseline="0" dirty="0" smtClean="0">
                          <a:ln>
                            <a:noFill/>
                          </a:ln>
                          <a:solidFill>
                            <a:srgbClr val="FFFFFF"/>
                          </a:solidFill>
                          <a:effectLst/>
                          <a:latin typeface="Arial" pitchFamily="34" charset="0"/>
                          <a:cs typeface="Arial" pitchFamily="34" charset="0"/>
                          <a:sym typeface="Arial" pitchFamily="34" charset="0"/>
                        </a:rPr>
                        <a:t>Answered Yes</a:t>
                      </a:r>
                      <a:endParaRPr kumimoji="0" lang="en-US" sz="1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38BBB9"/>
                    </a:solidFill>
                  </a:tcPr>
                </a:tc>
              </a:tr>
              <a:tr h="1064656">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sym typeface="Arial" pitchFamily="34" charset="0"/>
                        </a:rPr>
                        <a:t>Before emigrating to the U.S. those who sought advice as to the consequences of acquiring a U.S. residency for U.S. gift and estate taxes</a:t>
                      </a:r>
                      <a:endParaRPr kumimoji="0" lang="en-US" sz="18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182880" marR="44648" marT="44648" marB="44648" anchor="ctr" horzOverflow="overflow">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sym typeface="Arial" pitchFamily="34" charset="0"/>
                        </a:rPr>
                        <a:t>34.5%</a:t>
                      </a:r>
                      <a:endParaRPr kumimoji="0" lang="en-US" sz="18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r>
              <a:tr h="739536">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sym typeface="Arial" pitchFamily="34" charset="0"/>
                        </a:rPr>
                        <a:t>Obtained advice for making gifts of non-U.S. property prior to coming to the U.S.</a:t>
                      </a:r>
                      <a:endParaRPr kumimoji="0" lang="en-US" sz="18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182880" marR="44648" marT="44648" marB="44648" anchor="ctr" horzOverflow="overflow">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sym typeface="Arial" pitchFamily="34" charset="0"/>
                        </a:rPr>
                        <a:t>10.9%</a:t>
                      </a:r>
                      <a:endParaRPr kumimoji="0" lang="en-US" sz="18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1D1D1"/>
                    </a:solidFill>
                  </a:tcPr>
                </a:tc>
              </a:tr>
              <a:tr h="551408">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sym typeface="Arial" pitchFamily="34" charset="0"/>
                        </a:rPr>
                        <a:t>After emigrating to the U.S., those who sought tax advice</a:t>
                      </a:r>
                      <a:endParaRPr kumimoji="0" lang="en-US" sz="18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182880" marR="44648" marT="44648" marB="44648" anchor="ctr" horzOverflow="overflow">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sym typeface="Arial" pitchFamily="34" charset="0"/>
                        </a:rPr>
                        <a:t>49.6%</a:t>
                      </a:r>
                      <a:endParaRPr kumimoji="0" lang="en-US" sz="18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r>
              <a:tr h="739536">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sym typeface="Arial" pitchFamily="34" charset="0"/>
                        </a:rPr>
                        <a:t>Of the above group, those who sought advice on U.S. estate planning that could minimize estate taxes</a:t>
                      </a:r>
                      <a:endParaRPr kumimoji="0" lang="en-US" sz="18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182880" marR="44648" marT="44648" marB="44648" anchor="ctr" horzOverflow="overflow">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1D1D1"/>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sym typeface="Arial" pitchFamily="34" charset="0"/>
                        </a:rPr>
                        <a:t>6.8%</a:t>
                      </a:r>
                      <a:endParaRPr kumimoji="0" lang="en-US" sz="18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1D1D1"/>
                    </a:solidFill>
                  </a:tcPr>
                </a:tc>
              </a:tr>
            </a:tbl>
          </a:graphicData>
        </a:graphic>
      </p:graphicFrame>
    </p:spTree>
    <p:extLst>
      <p:ext uri="{BB962C8B-B14F-4D97-AF65-F5344CB8AC3E}">
        <p14:creationId xmlns:p14="http://schemas.microsoft.com/office/powerpoint/2010/main" val="135187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sym typeface="Times New Roman" pitchFamily="18" charset="0"/>
              </a:rPr>
              <a:t>Why Is Planning Important?</a:t>
            </a:r>
            <a:endParaRPr lang="en-US" dirty="0"/>
          </a:p>
        </p:txBody>
      </p:sp>
      <p:sp>
        <p:nvSpPr>
          <p:cNvPr id="3" name="Content Placeholder 2"/>
          <p:cNvSpPr>
            <a:spLocks noGrp="1"/>
          </p:cNvSpPr>
          <p:nvPr>
            <p:ph idx="1"/>
          </p:nvPr>
        </p:nvSpPr>
        <p:spPr/>
        <p:txBody>
          <a:bodyPr/>
          <a:lstStyle/>
          <a:p>
            <a:pPr marL="0" indent="0">
              <a:buNone/>
            </a:pPr>
            <a:r>
              <a:rPr lang="en-US" sz="3000" b="1" dirty="0" smtClean="0">
                <a:solidFill>
                  <a:srgbClr val="38BBB9"/>
                </a:solidFill>
              </a:rPr>
              <a:t>Meet Carlos, a Peruvian national, </a:t>
            </a:r>
            <a:br>
              <a:rPr lang="en-US" sz="3000" b="1" dirty="0" smtClean="0">
                <a:solidFill>
                  <a:srgbClr val="38BBB9"/>
                </a:solidFill>
              </a:rPr>
            </a:br>
            <a:r>
              <a:rPr lang="en-US" sz="3000" b="1" dirty="0" smtClean="0">
                <a:solidFill>
                  <a:srgbClr val="38BBB9"/>
                </a:solidFill>
              </a:rPr>
              <a:t>U.S. resident</a:t>
            </a:r>
          </a:p>
          <a:p>
            <a:r>
              <a:rPr lang="en-US" dirty="0" smtClean="0"/>
              <a:t>$15 million in U.S. assets</a:t>
            </a:r>
          </a:p>
          <a:p>
            <a:r>
              <a:rPr lang="en-US" dirty="0" smtClean="0"/>
              <a:t>$20 million in Peruvian assets</a:t>
            </a:r>
          </a:p>
        </p:txBody>
      </p:sp>
      <p:pic>
        <p:nvPicPr>
          <p:cNvPr id="4" name="Picture 3" descr="180903892_nobkg.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007100" y="1514411"/>
            <a:ext cx="3136900" cy="4611751"/>
          </a:xfrm>
          <a:prstGeom prst="rect">
            <a:avLst/>
          </a:prstGeom>
        </p:spPr>
      </p:pic>
    </p:spTree>
    <p:extLst>
      <p:ext uri="{BB962C8B-B14F-4D97-AF65-F5344CB8AC3E}">
        <p14:creationId xmlns:p14="http://schemas.microsoft.com/office/powerpoint/2010/main" val="3512947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Estate Erosion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49972380"/>
              </p:ext>
            </p:extLst>
          </p:nvPr>
        </p:nvGraphicFramePr>
        <p:xfrm>
          <a:off x="1185782" y="2019300"/>
          <a:ext cx="6772436" cy="3079750"/>
        </p:xfrm>
        <a:graphic>
          <a:graphicData uri="http://schemas.openxmlformats.org/drawingml/2006/table">
            <a:tbl>
              <a:tblPr firstRow="1" bandRow="1">
                <a:effectLst>
                  <a:outerShdw blurRad="50800" dist="38100" dir="2700000" algn="tl" rotWithShape="0">
                    <a:prstClr val="black">
                      <a:alpha val="40000"/>
                    </a:prstClr>
                  </a:outerShdw>
                </a:effectLst>
              </a:tblPr>
              <a:tblGrid>
                <a:gridCol w="3386218"/>
                <a:gridCol w="3386218"/>
              </a:tblGrid>
              <a:tr h="762000">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r>
                        <a:rPr lang="en-US" sz="2400" b="1" dirty="0" smtClean="0">
                          <a:solidFill>
                            <a:schemeClr val="tx1"/>
                          </a:solidFill>
                          <a:latin typeface="Arial"/>
                          <a:cs typeface="Arial"/>
                        </a:rPr>
                        <a:t>Gross Estate</a:t>
                      </a:r>
                      <a:endParaRPr lang="en-US" sz="24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a:cs typeface="Arial"/>
                        </a:rPr>
                        <a:t>$35,000,000</a:t>
                      </a:r>
                    </a:p>
                  </a:txBody>
                  <a:tcPr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r>
              <a:tr h="78105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2400" b="1" dirty="0" smtClean="0">
                          <a:solidFill>
                            <a:schemeClr val="tx1"/>
                          </a:solidFill>
                          <a:latin typeface="Arial"/>
                          <a:cs typeface="Arial"/>
                        </a:rPr>
                        <a:t>Estate Tax</a:t>
                      </a:r>
                      <a:endParaRPr lang="en-US" sz="24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a:cs typeface="Arial"/>
                        </a:rPr>
                        <a:t>$11,845,800</a:t>
                      </a:r>
                    </a:p>
                  </a:txBody>
                  <a:tcPr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r>
              <a:tr h="7747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2400" b="1" dirty="0" smtClean="0">
                          <a:solidFill>
                            <a:schemeClr val="tx1"/>
                          </a:solidFill>
                          <a:latin typeface="Arial"/>
                          <a:cs typeface="Arial"/>
                        </a:rPr>
                        <a:t>Net Estate</a:t>
                      </a:r>
                      <a:endParaRPr lang="en-US" sz="24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a:cs typeface="Arial"/>
                        </a:rPr>
                        <a:t>$23,154,200</a:t>
                      </a:r>
                    </a:p>
                  </a:txBody>
                  <a:tcPr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r>
              <a:tr h="762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chemeClr val="bg1"/>
                          </a:solidFill>
                          <a:latin typeface="Arial"/>
                          <a:cs typeface="Arial"/>
                        </a:rPr>
                        <a:t>Estate Shrinkage</a:t>
                      </a: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8BBB9"/>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2400" b="1" i="0" dirty="0" smtClean="0">
                          <a:solidFill>
                            <a:schemeClr val="bg1"/>
                          </a:solidFill>
                          <a:latin typeface="Arial"/>
                          <a:cs typeface="Arial"/>
                        </a:rPr>
                        <a:t>33.85%</a:t>
                      </a:r>
                      <a:endParaRPr lang="en-US" sz="2400" b="1" i="0" dirty="0">
                        <a:solidFill>
                          <a:schemeClr val="bg1"/>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8BBB9"/>
                    </a:solidFill>
                  </a:tcPr>
                </a:tc>
              </a:tr>
            </a:tbl>
          </a:graphicData>
        </a:graphic>
      </p:graphicFrame>
    </p:spTree>
    <p:extLst>
      <p:ext uri="{BB962C8B-B14F-4D97-AF65-F5344CB8AC3E}">
        <p14:creationId xmlns:p14="http://schemas.microsoft.com/office/powerpoint/2010/main" val="2283519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Trust owned life insurance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chemeClr val="tx1"/>
                </a:solidFill>
              </a:rPr>
              <a:t>Create irrevocable life insurance trust</a:t>
            </a:r>
          </a:p>
          <a:p>
            <a:pPr>
              <a:buFont typeface="Arial" panose="020B0604020202020204" pitchFamily="34" charset="0"/>
              <a:buChar char="•"/>
            </a:pPr>
            <a:r>
              <a:rPr lang="en-US" dirty="0" smtClean="0">
                <a:solidFill>
                  <a:schemeClr val="tx1"/>
                </a:solidFill>
              </a:rPr>
              <a:t>Trust provides liquidity for estate taxes and other needs</a:t>
            </a:r>
          </a:p>
        </p:txBody>
      </p:sp>
    </p:spTree>
    <p:extLst>
      <p:ext uri="{BB962C8B-B14F-4D97-AF65-F5344CB8AC3E}">
        <p14:creationId xmlns:p14="http://schemas.microsoft.com/office/powerpoint/2010/main" val="3092695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YDN_pp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57896">
            <a:off x="392812" y="1254468"/>
            <a:ext cx="2886926" cy="1443463"/>
          </a:xfrm>
          <a:prstGeom prst="rect">
            <a:avLst/>
          </a:prstGeom>
        </p:spPr>
      </p:pic>
      <p:pic>
        <p:nvPicPr>
          <p:cNvPr id="7" name="Picture 6" descr="USNEWS_pp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02738">
            <a:off x="691014" y="2204756"/>
            <a:ext cx="3068292" cy="153414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130590">
            <a:off x="221092" y="3249606"/>
            <a:ext cx="2969954" cy="1484978"/>
          </a:xfrm>
          <a:prstGeom prst="rect">
            <a:avLst/>
          </a:prstGeom>
        </p:spPr>
      </p:pic>
      <p:pic>
        <p:nvPicPr>
          <p:cNvPr id="5" name="Picture 4" descr="FOX_ppr.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3095">
            <a:off x="2985921" y="1152501"/>
            <a:ext cx="3134452" cy="1567226"/>
          </a:xfrm>
          <a:prstGeom prst="rect">
            <a:avLst/>
          </a:prstGeom>
        </p:spPr>
      </p:pic>
      <p:sp>
        <p:nvSpPr>
          <p:cNvPr id="2" name="Title 1"/>
          <p:cNvSpPr>
            <a:spLocks noGrp="1"/>
          </p:cNvSpPr>
          <p:nvPr>
            <p:ph type="title"/>
          </p:nvPr>
        </p:nvSpPr>
        <p:spPr/>
        <p:txBody>
          <a:bodyPr>
            <a:noAutofit/>
          </a:bodyPr>
          <a:lstStyle/>
          <a:p>
            <a:r>
              <a:rPr lang="en-US" dirty="0" smtClean="0"/>
              <a:t>Non-Residents </a:t>
            </a:r>
            <a:br>
              <a:rPr lang="en-US" dirty="0" smtClean="0"/>
            </a:br>
            <a:r>
              <a:rPr lang="en-US" dirty="0" smtClean="0"/>
              <a:t>Purchasing U.S. Real Estate</a:t>
            </a:r>
            <a:endParaRPr lang="en-US" dirty="0"/>
          </a:p>
        </p:txBody>
      </p:sp>
      <p:pic>
        <p:nvPicPr>
          <p:cNvPr id="3" name="Picture 2" descr="GENAM_pp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333464">
            <a:off x="3091095" y="2040064"/>
            <a:ext cx="3107173" cy="1553587"/>
          </a:xfrm>
          <a:prstGeom prst="rect">
            <a:avLst/>
          </a:prstGeom>
        </p:spPr>
      </p:pic>
      <p:pic>
        <p:nvPicPr>
          <p:cNvPr id="6" name="Picture 5" descr="INMAN_pp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66355">
            <a:off x="5749879" y="1182427"/>
            <a:ext cx="2967426" cy="1483713"/>
          </a:xfrm>
          <a:prstGeom prst="rect">
            <a:avLst/>
          </a:prstGeom>
        </p:spPr>
      </p:pic>
      <p:pic>
        <p:nvPicPr>
          <p:cNvPr id="8" name="Picture 7" descr="WSJ_ppr.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1446439">
            <a:off x="5084268" y="2188541"/>
            <a:ext cx="3043244" cy="1521622"/>
          </a:xfrm>
          <a:prstGeom prst="rect">
            <a:avLst/>
          </a:prstGeom>
        </p:spPr>
      </p:pic>
      <p:grpSp>
        <p:nvGrpSpPr>
          <p:cNvPr id="20" name="Group 19"/>
          <p:cNvGrpSpPr/>
          <p:nvPr/>
        </p:nvGrpSpPr>
        <p:grpSpPr>
          <a:xfrm>
            <a:off x="2300054" y="4188322"/>
            <a:ext cx="4543892" cy="1944945"/>
            <a:chOff x="2489593" y="4266480"/>
            <a:chExt cx="4543892" cy="1944945"/>
          </a:xfrm>
        </p:grpSpPr>
        <p:pic>
          <p:nvPicPr>
            <p:cNvPr id="10" name="Picture 9" descr="101922451_2.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831433" y="4266480"/>
              <a:ext cx="4202052" cy="1944945"/>
            </a:xfrm>
            <a:prstGeom prst="rect">
              <a:avLst/>
            </a:prstGeom>
          </p:spPr>
        </p:pic>
        <p:pic>
          <p:nvPicPr>
            <p:cNvPr id="11" name="Picture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404860" y="5662031"/>
              <a:ext cx="2038447" cy="549394"/>
            </a:xfrm>
            <a:prstGeom prst="rect">
              <a:avLst/>
            </a:prstGeom>
          </p:spPr>
        </p:pic>
        <p:pic>
          <p:nvPicPr>
            <p:cNvPr id="12" name="Picture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45348" y="5458415"/>
              <a:ext cx="809367" cy="142620"/>
            </a:xfrm>
            <a:prstGeom prst="rect">
              <a:avLst/>
            </a:prstGeom>
          </p:spPr>
        </p:pic>
        <p:pic>
          <p:nvPicPr>
            <p:cNvPr id="13" name="Picture 1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169966" y="5321292"/>
              <a:ext cx="579926" cy="64053"/>
            </a:xfrm>
            <a:prstGeom prst="rect">
              <a:avLst/>
            </a:prstGeom>
          </p:spPr>
        </p:pic>
        <p:pic>
          <p:nvPicPr>
            <p:cNvPr id="14" name="Picture 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657906" y="5138188"/>
              <a:ext cx="283972" cy="9907"/>
            </a:xfrm>
            <a:prstGeom prst="rect">
              <a:avLst/>
            </a:prstGeom>
          </p:spPr>
        </p:pic>
        <p:pic>
          <p:nvPicPr>
            <p:cNvPr id="15" name="Picture 14"/>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425606" y="5240588"/>
              <a:ext cx="369824" cy="19812"/>
            </a:xfrm>
            <a:prstGeom prst="rect">
              <a:avLst/>
            </a:prstGeom>
          </p:spPr>
        </p:pic>
        <p:pic>
          <p:nvPicPr>
            <p:cNvPr id="16" name="Picture 15" descr="96112177-1.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489593" y="4616186"/>
              <a:ext cx="1614471" cy="1245532"/>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825361" y="5116636"/>
              <a:ext cx="185674" cy="6477"/>
            </a:xfrm>
            <a:prstGeom prst="rect">
              <a:avLst/>
            </a:prstGeom>
          </p:spPr>
        </p:pic>
      </p:grpSp>
      <p:pic>
        <p:nvPicPr>
          <p:cNvPr id="19" name="Picture 1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rot="403066">
            <a:off x="6056226" y="3116071"/>
            <a:ext cx="2936590" cy="1468296"/>
          </a:xfrm>
          <a:prstGeom prst="rect">
            <a:avLst/>
          </a:prstGeom>
        </p:spPr>
      </p:pic>
      <p:pic>
        <p:nvPicPr>
          <p:cNvPr id="18" name="Picture 17" descr="REUTERS_ppr.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rot="21383026">
            <a:off x="3230293" y="2922408"/>
            <a:ext cx="2886926" cy="1443463"/>
          </a:xfrm>
          <a:prstGeom prst="rect">
            <a:avLst/>
          </a:prstGeom>
        </p:spPr>
      </p:pic>
    </p:spTree>
    <p:extLst>
      <p:ext uri="{BB962C8B-B14F-4D97-AF65-F5344CB8AC3E}">
        <p14:creationId xmlns:p14="http://schemas.microsoft.com/office/powerpoint/2010/main" val="817561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They Don’t Know</a:t>
            </a:r>
            <a:endParaRPr lang="en-US" dirty="0"/>
          </a:p>
        </p:txBody>
      </p:sp>
      <p:cxnSp>
        <p:nvCxnSpPr>
          <p:cNvPr id="3" name="Straight Connector 2"/>
          <p:cNvCxnSpPr/>
          <p:nvPr/>
        </p:nvCxnSpPr>
        <p:spPr>
          <a:xfrm flipV="1">
            <a:off x="4574225" y="2101269"/>
            <a:ext cx="1" cy="3356385"/>
          </a:xfrm>
          <a:prstGeom prst="line">
            <a:avLst/>
          </a:prstGeom>
          <a:ln w="190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4902200" y="1938695"/>
            <a:ext cx="3492500" cy="3443759"/>
            <a:chOff x="5029200" y="1938695"/>
            <a:chExt cx="3492500" cy="3443759"/>
          </a:xfrm>
        </p:grpSpPr>
        <p:sp>
          <p:nvSpPr>
            <p:cNvPr id="4" name="Title 1"/>
            <p:cNvSpPr txBox="1">
              <a:spLocks/>
            </p:cNvSpPr>
            <p:nvPr/>
          </p:nvSpPr>
          <p:spPr>
            <a:xfrm>
              <a:off x="5341336" y="4606714"/>
              <a:ext cx="2868229" cy="7757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38BBB9"/>
                  </a:solidFill>
                  <a:latin typeface="Arial"/>
                  <a:cs typeface="Arial"/>
                </a:rPr>
                <a:t>$60,000</a:t>
              </a:r>
              <a:endParaRPr lang="en-US" sz="4800" b="1" dirty="0">
                <a:solidFill>
                  <a:srgbClr val="38BBB9"/>
                </a:solidFill>
                <a:latin typeface="Arial"/>
                <a:cs typeface="Arial"/>
              </a:endParaRPr>
            </a:p>
          </p:txBody>
        </p:sp>
        <p:sp>
          <p:nvSpPr>
            <p:cNvPr id="6" name="TextBox 5"/>
            <p:cNvSpPr txBox="1"/>
            <p:nvPr/>
          </p:nvSpPr>
          <p:spPr>
            <a:xfrm>
              <a:off x="5029200" y="1938695"/>
              <a:ext cx="3492500" cy="523220"/>
            </a:xfrm>
            <a:prstGeom prst="rect">
              <a:avLst/>
            </a:prstGeom>
            <a:noFill/>
          </p:spPr>
          <p:txBody>
            <a:bodyPr wrap="square" rtlCol="0">
              <a:spAutoFit/>
            </a:bodyPr>
            <a:lstStyle/>
            <a:p>
              <a:pPr algn="ctr"/>
              <a:r>
                <a:rPr lang="en-US" sz="2800" dirty="0">
                  <a:latin typeface="Arial"/>
                  <a:cs typeface="Arial"/>
                </a:rPr>
                <a:t>Non-Resident Alien</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8811" y="2668977"/>
              <a:ext cx="2793278" cy="1839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2" name="Group 11"/>
          <p:cNvGrpSpPr/>
          <p:nvPr/>
        </p:nvGrpSpPr>
        <p:grpSpPr>
          <a:xfrm>
            <a:off x="1042903" y="1938695"/>
            <a:ext cx="2910767" cy="3443759"/>
            <a:chOff x="1042903" y="1938695"/>
            <a:chExt cx="2910767" cy="3443759"/>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1074" y="2682480"/>
              <a:ext cx="2814425" cy="1812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042903" y="1938695"/>
              <a:ext cx="2910767" cy="523220"/>
            </a:xfrm>
            <a:prstGeom prst="rect">
              <a:avLst/>
            </a:prstGeom>
            <a:noFill/>
          </p:spPr>
          <p:txBody>
            <a:bodyPr wrap="square" rtlCol="0">
              <a:spAutoFit/>
            </a:bodyPr>
            <a:lstStyle/>
            <a:p>
              <a:pPr algn="ctr"/>
              <a:r>
                <a:rPr lang="en-US" sz="2800" dirty="0">
                  <a:latin typeface="Arial"/>
                  <a:cs typeface="Arial"/>
                </a:rPr>
                <a:t>Resident Alien</a:t>
              </a:r>
            </a:p>
          </p:txBody>
        </p:sp>
        <p:sp>
          <p:nvSpPr>
            <p:cNvPr id="11" name="Title 1"/>
            <p:cNvSpPr txBox="1">
              <a:spLocks/>
            </p:cNvSpPr>
            <p:nvPr/>
          </p:nvSpPr>
          <p:spPr>
            <a:xfrm>
              <a:off x="1042903" y="4606714"/>
              <a:ext cx="2910766" cy="7757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Arial"/>
                  <a:cs typeface="Arial"/>
                </a:rPr>
                <a:t>$5.43M</a:t>
              </a:r>
              <a:endParaRPr lang="en-US" sz="4800" dirty="0">
                <a:latin typeface="Arial"/>
                <a:cs typeface="Arial"/>
              </a:endParaRPr>
            </a:p>
          </p:txBody>
        </p:sp>
      </p:grpSp>
    </p:spTree>
    <p:extLst>
      <p:ext uri="{BB962C8B-B14F-4D97-AF65-F5344CB8AC3E}">
        <p14:creationId xmlns:p14="http://schemas.microsoft.com/office/powerpoint/2010/main" val="2776080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Planning Is Important</a:t>
            </a:r>
            <a:endParaRPr lang="en-US" dirty="0"/>
          </a:p>
        </p:txBody>
      </p:sp>
      <p:sp>
        <p:nvSpPr>
          <p:cNvPr id="3" name="Content Placeholder 2"/>
          <p:cNvSpPr>
            <a:spLocks noGrp="1"/>
          </p:cNvSpPr>
          <p:nvPr>
            <p:ph idx="1"/>
          </p:nvPr>
        </p:nvSpPr>
        <p:spPr/>
        <p:txBody>
          <a:bodyPr/>
          <a:lstStyle/>
          <a:p>
            <a:pPr marL="0" indent="0">
              <a:buNone/>
            </a:pPr>
            <a:r>
              <a:rPr lang="en-US" sz="3000" b="1" dirty="0" err="1" smtClean="0">
                <a:solidFill>
                  <a:srgbClr val="38BBB9"/>
                </a:solidFill>
              </a:rPr>
              <a:t>Niran</a:t>
            </a:r>
            <a:endParaRPr lang="en-US" sz="3000" b="1" dirty="0" smtClean="0">
              <a:solidFill>
                <a:srgbClr val="38BBB9"/>
              </a:solidFill>
            </a:endParaRPr>
          </a:p>
          <a:p>
            <a:pPr>
              <a:buFont typeface="Arial" panose="020B0604020202020204" pitchFamily="34" charset="0"/>
              <a:buChar char="•"/>
            </a:pPr>
            <a:r>
              <a:rPr lang="en-US" dirty="0" smtClean="0"/>
              <a:t>Thai resident and national</a:t>
            </a:r>
          </a:p>
          <a:p>
            <a:pPr>
              <a:buFont typeface="Arial" panose="020B0604020202020204" pitchFamily="34" charset="0"/>
              <a:buChar char="•"/>
            </a:pPr>
            <a:r>
              <a:rPr lang="en-US" dirty="0" smtClean="0"/>
              <a:t>Purchased ski getaway </a:t>
            </a:r>
            <a:br>
              <a:rPr lang="en-US" dirty="0" smtClean="0"/>
            </a:br>
            <a:r>
              <a:rPr lang="en-US" dirty="0" smtClean="0"/>
              <a:t>in Colorado</a:t>
            </a:r>
          </a:p>
        </p:txBody>
      </p:sp>
      <p:pic>
        <p:nvPicPr>
          <p:cNvPr id="4" name="Picture 3" descr="97828893_sm.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2250" y="1454150"/>
            <a:ext cx="3560763" cy="37904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0156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Estate Tax Exposure</a:t>
            </a:r>
            <a:endParaRPr lang="en-US" dirty="0"/>
          </a:p>
        </p:txBody>
      </p:sp>
      <p:sp>
        <p:nvSpPr>
          <p:cNvPr id="3" name="Rectangle 2"/>
          <p:cNvSpPr/>
          <p:nvPr/>
        </p:nvSpPr>
        <p:spPr>
          <a:xfrm>
            <a:off x="2765604" y="5144218"/>
            <a:ext cx="5658920" cy="45719"/>
          </a:xfrm>
          <a:prstGeom prst="rect">
            <a:avLst/>
          </a:prstGeom>
          <a:solidFill>
            <a:srgbClr val="38B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008819" y="2896115"/>
            <a:ext cx="5387976" cy="45719"/>
          </a:xfrm>
          <a:prstGeom prst="rect">
            <a:avLst/>
          </a:prstGeom>
          <a:solidFill>
            <a:srgbClr val="38B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561396" y="2381934"/>
            <a:ext cx="3871701" cy="553998"/>
          </a:xfrm>
          <a:prstGeom prst="rect">
            <a:avLst/>
          </a:prstGeom>
        </p:spPr>
        <p:txBody>
          <a:bodyPr wrap="none">
            <a:spAutoFit/>
          </a:bodyPr>
          <a:lstStyle/>
          <a:p>
            <a:r>
              <a:rPr lang="en-US" sz="3000" dirty="0">
                <a:latin typeface="Arial"/>
                <a:cs typeface="Arial"/>
              </a:rPr>
              <a:t>home in </a:t>
            </a:r>
            <a:r>
              <a:rPr lang="en-US" sz="3000" dirty="0" smtClean="0">
                <a:latin typeface="Arial"/>
                <a:cs typeface="Arial"/>
              </a:rPr>
              <a:t>Telluride, CO</a:t>
            </a:r>
            <a:endParaRPr lang="en-US" sz="3000" dirty="0">
              <a:latin typeface="Arial"/>
              <a:cs typeface="Arial"/>
            </a:endParaRPr>
          </a:p>
        </p:txBody>
      </p:sp>
      <p:sp>
        <p:nvSpPr>
          <p:cNvPr id="6" name="Rectangle 5"/>
          <p:cNvSpPr/>
          <p:nvPr/>
        </p:nvSpPr>
        <p:spPr>
          <a:xfrm>
            <a:off x="3937165" y="4627731"/>
            <a:ext cx="4483281" cy="553998"/>
          </a:xfrm>
          <a:prstGeom prst="rect">
            <a:avLst/>
          </a:prstGeom>
        </p:spPr>
        <p:txBody>
          <a:bodyPr wrap="none">
            <a:spAutoFit/>
          </a:bodyPr>
          <a:lstStyle/>
          <a:p>
            <a:r>
              <a:rPr lang="en-US" sz="3000" dirty="0">
                <a:solidFill>
                  <a:srgbClr val="000000"/>
                </a:solidFill>
                <a:latin typeface="Arial"/>
                <a:cs typeface="Arial"/>
              </a:rPr>
              <a:t>estate tax liability in </a:t>
            </a:r>
            <a:r>
              <a:rPr lang="en-US" sz="3000" dirty="0" smtClean="0">
                <a:solidFill>
                  <a:srgbClr val="000000"/>
                </a:solidFill>
                <a:latin typeface="Arial"/>
                <a:cs typeface="Arial"/>
              </a:rPr>
              <a:t>2015</a:t>
            </a:r>
            <a:endParaRPr lang="en-US" sz="3000" dirty="0">
              <a:solidFill>
                <a:srgbClr val="000000"/>
              </a:solidFill>
              <a:latin typeface="Arial"/>
              <a:cs typeface="Arial"/>
            </a:endParaRPr>
          </a:p>
        </p:txBody>
      </p:sp>
      <p:grpSp>
        <p:nvGrpSpPr>
          <p:cNvPr id="14" name="Group 13"/>
          <p:cNvGrpSpPr/>
          <p:nvPr/>
        </p:nvGrpSpPr>
        <p:grpSpPr>
          <a:xfrm>
            <a:off x="2182565" y="3822700"/>
            <a:ext cx="2022406" cy="2124767"/>
            <a:chOff x="1216259" y="3397250"/>
            <a:chExt cx="2022406" cy="2124767"/>
          </a:xfrm>
        </p:grpSpPr>
        <p:pic>
          <p:nvPicPr>
            <p:cNvPr id="13" name="Picture 12" descr="175959318 [Convert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6259" y="3397250"/>
              <a:ext cx="2022406" cy="2124767"/>
            </a:xfrm>
            <a:prstGeom prst="rect">
              <a:avLst/>
            </a:prstGeom>
          </p:spPr>
        </p:pic>
        <p:sp>
          <p:nvSpPr>
            <p:cNvPr id="12" name="Content Placeholder 2"/>
            <p:cNvSpPr txBox="1">
              <a:spLocks/>
            </p:cNvSpPr>
            <p:nvPr/>
          </p:nvSpPr>
          <p:spPr>
            <a:xfrm>
              <a:off x="1585381" y="4563622"/>
              <a:ext cx="1126070" cy="67564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b="1" dirty="0" smtClean="0">
                  <a:latin typeface="Arial"/>
                  <a:cs typeface="Arial"/>
                </a:rPr>
                <a:t>$1.1M </a:t>
              </a:r>
              <a:endParaRPr lang="en-US" b="1" dirty="0">
                <a:latin typeface="Arial"/>
                <a:cs typeface="Arial"/>
              </a:endParaRPr>
            </a:p>
          </p:txBody>
        </p:sp>
      </p:grpSp>
      <p:pic>
        <p:nvPicPr>
          <p:cNvPr id="16" name="Picture 15" descr="house_w_cl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161" y="1529185"/>
            <a:ext cx="3105315" cy="1705497"/>
          </a:xfrm>
          <a:prstGeom prst="rect">
            <a:avLst/>
          </a:prstGeom>
        </p:spPr>
      </p:pic>
      <p:pic>
        <p:nvPicPr>
          <p:cNvPr id="18" name="Picture 17" descr="spo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5795" y="2269247"/>
            <a:ext cx="914697" cy="639380"/>
          </a:xfrm>
          <a:prstGeom prst="rect">
            <a:avLst/>
          </a:prstGeom>
        </p:spPr>
      </p:pic>
      <p:sp>
        <p:nvSpPr>
          <p:cNvPr id="9" name="Content Placeholder 2"/>
          <p:cNvSpPr txBox="1">
            <a:spLocks/>
          </p:cNvSpPr>
          <p:nvPr/>
        </p:nvSpPr>
        <p:spPr>
          <a:xfrm>
            <a:off x="1268165" y="2269247"/>
            <a:ext cx="1143000" cy="6858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b="1" dirty="0" smtClean="0">
                <a:latin typeface="Arial"/>
                <a:cs typeface="Arial"/>
              </a:rPr>
              <a:t>$3M </a:t>
            </a:r>
            <a:endParaRPr lang="en-US" b="1" dirty="0">
              <a:latin typeface="Arial"/>
              <a:cs typeface="Arial"/>
            </a:endParaRPr>
          </a:p>
        </p:txBody>
      </p:sp>
    </p:spTree>
    <p:extLst>
      <p:ext uri="{BB962C8B-B14F-4D97-AF65-F5344CB8AC3E}">
        <p14:creationId xmlns:p14="http://schemas.microsoft.com/office/powerpoint/2010/main" val="3709173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Trends</a:t>
            </a:r>
            <a:endParaRPr lang="en-US" dirty="0"/>
          </a:p>
        </p:txBody>
      </p:sp>
      <p:sp>
        <p:nvSpPr>
          <p:cNvPr id="10" name="Rectangle 9"/>
          <p:cNvSpPr/>
          <p:nvPr/>
        </p:nvSpPr>
        <p:spPr>
          <a:xfrm>
            <a:off x="617698" y="1964120"/>
            <a:ext cx="6893458" cy="830997"/>
          </a:xfrm>
          <a:prstGeom prst="rect">
            <a:avLst/>
          </a:prstGeom>
        </p:spPr>
        <p:txBody>
          <a:bodyPr wrap="square">
            <a:spAutoFit/>
          </a:bodyPr>
          <a:lstStyle/>
          <a:p>
            <a:pPr>
              <a:spcBef>
                <a:spcPts val="3072"/>
              </a:spcBef>
            </a:pPr>
            <a:r>
              <a:rPr lang="en-US" sz="4800" b="1" dirty="0" err="1" smtClean="0">
                <a:latin typeface="Arial"/>
                <a:cs typeface="Arial"/>
              </a:rPr>
              <a:t>Glocalization</a:t>
            </a:r>
            <a:endParaRPr lang="en-US" sz="4800" b="1" dirty="0">
              <a:latin typeface="Arial"/>
              <a:cs typeface="Arial"/>
            </a:endParaRPr>
          </a:p>
        </p:txBody>
      </p:sp>
      <p:pic>
        <p:nvPicPr>
          <p:cNvPr id="14" name="Picture 13" descr="144799002_nobk_turn.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5427" y="2379619"/>
            <a:ext cx="4888569" cy="3747768"/>
          </a:xfrm>
          <a:prstGeom prst="rect">
            <a:avLst/>
          </a:prstGeom>
        </p:spPr>
      </p:pic>
      <p:pic>
        <p:nvPicPr>
          <p:cNvPr id="15" name="Picture 14" descr="large.png"/>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6481931">
            <a:off x="4398048" y="2339602"/>
            <a:ext cx="1990935" cy="1990935"/>
          </a:xfrm>
          <a:prstGeom prst="rect">
            <a:avLst/>
          </a:prstGeom>
        </p:spPr>
      </p:pic>
      <p:pic>
        <p:nvPicPr>
          <p:cNvPr id="16" name="Picture 15" descr="large.png"/>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3477958">
            <a:off x="3543328" y="3436683"/>
            <a:ext cx="1993596" cy="1993596"/>
          </a:xfrm>
          <a:prstGeom prst="rect">
            <a:avLst/>
          </a:prstGeom>
        </p:spPr>
      </p:pic>
      <p:pic>
        <p:nvPicPr>
          <p:cNvPr id="17" name="Picture 16" descr="large.png"/>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0348454">
            <a:off x="6006157" y="2426804"/>
            <a:ext cx="2143606" cy="2143606"/>
          </a:xfrm>
          <a:prstGeom prst="rect">
            <a:avLst/>
          </a:prstGeom>
        </p:spPr>
      </p:pic>
      <p:pic>
        <p:nvPicPr>
          <p:cNvPr id="18" name="Picture 17" descr="large.png"/>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8318186" flipH="1">
            <a:off x="6750030" y="3456703"/>
            <a:ext cx="2005506" cy="2005506"/>
          </a:xfrm>
          <a:prstGeom prst="rect">
            <a:avLst/>
          </a:prstGeom>
        </p:spPr>
      </p:pic>
    </p:spTree>
    <p:extLst>
      <p:ext uri="{BB962C8B-B14F-4D97-AF65-F5344CB8AC3E}">
        <p14:creationId xmlns:p14="http://schemas.microsoft.com/office/powerpoint/2010/main" val="3657353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Nonresident Aliens</a:t>
            </a:r>
            <a:br>
              <a:rPr lang="en-US" dirty="0" smtClean="0"/>
            </a:br>
            <a:r>
              <a:rPr lang="en-US" dirty="0" smtClean="0"/>
              <a:t>U.S. Gift and Estate </a:t>
            </a:r>
            <a:r>
              <a:rPr lang="en-US" dirty="0" err="1" smtClean="0"/>
              <a:t>Situs</a:t>
            </a:r>
            <a:r>
              <a:rPr lang="en-US" dirty="0" smtClean="0"/>
              <a:t> Rules</a:t>
            </a:r>
            <a:endParaRPr lang="en-US" dirty="0"/>
          </a:p>
        </p:txBody>
      </p:sp>
      <p:sp>
        <p:nvSpPr>
          <p:cNvPr id="3" name="Text Box 203"/>
          <p:cNvSpPr txBox="1">
            <a:spLocks noChangeArrowheads="1"/>
          </p:cNvSpPr>
          <p:nvPr/>
        </p:nvSpPr>
        <p:spPr bwMode="auto">
          <a:xfrm>
            <a:off x="477838" y="5802941"/>
            <a:ext cx="807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91440" indent="-36576" defTabSz="816112"/>
            <a:r>
              <a:rPr lang="en-US" sz="900" dirty="0">
                <a:solidFill>
                  <a:srgbClr val="7F7F7F"/>
                </a:solidFill>
                <a:cs typeface="Arial" pitchFamily="34" charset="0"/>
                <a:sym typeface="Arial" pitchFamily="34" charset="0"/>
              </a:rPr>
              <a:t>*A gift of a life insurance policy on oneself may be subject to the IRC §2035 look back rule, and therefore may be subject to estate taxes if included </a:t>
            </a:r>
            <a:r>
              <a:rPr lang="en-US" sz="900" dirty="0" smtClean="0">
                <a:solidFill>
                  <a:srgbClr val="7F7F7F"/>
                </a:solidFill>
                <a:cs typeface="Arial" pitchFamily="34" charset="0"/>
                <a:sym typeface="Arial" pitchFamily="34" charset="0"/>
              </a:rPr>
              <a:t/>
            </a:r>
            <a:br>
              <a:rPr lang="en-US" sz="900" dirty="0" smtClean="0">
                <a:solidFill>
                  <a:srgbClr val="7F7F7F"/>
                </a:solidFill>
                <a:cs typeface="Arial" pitchFamily="34" charset="0"/>
                <a:sym typeface="Arial" pitchFamily="34" charset="0"/>
              </a:rPr>
            </a:br>
            <a:r>
              <a:rPr lang="en-US" sz="900" dirty="0" smtClean="0">
                <a:solidFill>
                  <a:srgbClr val="7F7F7F"/>
                </a:solidFill>
                <a:cs typeface="Arial" pitchFamily="34" charset="0"/>
                <a:sym typeface="Arial" pitchFamily="34" charset="0"/>
              </a:rPr>
              <a:t>within </a:t>
            </a:r>
            <a:r>
              <a:rPr lang="en-US" sz="900" dirty="0">
                <a:solidFill>
                  <a:srgbClr val="7F7F7F"/>
                </a:solidFill>
                <a:cs typeface="Arial" pitchFamily="34" charset="0"/>
                <a:sym typeface="Arial" pitchFamily="34" charset="0"/>
              </a:rPr>
              <a:t>the decedent’s estate.</a:t>
            </a:r>
            <a:endParaRPr lang="en-US" sz="900" dirty="0">
              <a:solidFill>
                <a:srgbClr val="7F7F7F"/>
              </a:solidFill>
            </a:endParaRPr>
          </a:p>
        </p:txBody>
      </p:sp>
      <p:graphicFrame>
        <p:nvGraphicFramePr>
          <p:cNvPr id="5" name="Group 4"/>
          <p:cNvGraphicFramePr>
            <a:graphicFrameLocks noGrp="1"/>
          </p:cNvGraphicFramePr>
          <p:nvPr>
            <p:extLst>
              <p:ext uri="{D42A27DB-BD31-4B8C-83A1-F6EECF244321}">
                <p14:modId xmlns:p14="http://schemas.microsoft.com/office/powerpoint/2010/main" val="3758602463"/>
              </p:ext>
            </p:extLst>
          </p:nvPr>
        </p:nvGraphicFramePr>
        <p:xfrm>
          <a:off x="731676" y="1851694"/>
          <a:ext cx="7680648" cy="3484813"/>
        </p:xfrm>
        <a:graphic>
          <a:graphicData uri="http://schemas.openxmlformats.org/drawingml/2006/table">
            <a:tbl>
              <a:tblPr>
                <a:effectLst>
                  <a:outerShdw blurRad="50800" dist="38100" dir="2700000" algn="tl" rotWithShape="0">
                    <a:prstClr val="black">
                      <a:alpha val="40000"/>
                    </a:prstClr>
                  </a:outerShdw>
                </a:effectLst>
              </a:tblPr>
              <a:tblGrid>
                <a:gridCol w="4267275"/>
                <a:gridCol w="1600646"/>
                <a:gridCol w="1812727"/>
              </a:tblGrid>
              <a:tr h="78246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cs typeface="Arial" pitchFamily="34" charset="0"/>
                          <a:sym typeface="Arial" pitchFamily="34" charset="0"/>
                        </a:rPr>
                        <a:t> Type of </a:t>
                      </a:r>
                      <a:br>
                        <a:rPr kumimoji="0" lang="en-US" sz="1600" b="1" i="0" u="none" strike="noStrike" cap="none" normalizeH="0" baseline="0" dirty="0" smtClean="0">
                          <a:ln>
                            <a:noFill/>
                          </a:ln>
                          <a:solidFill>
                            <a:srgbClr val="FFFFFF"/>
                          </a:solidFill>
                          <a:effectLst/>
                          <a:latin typeface="Arial" pitchFamily="34" charset="0"/>
                          <a:cs typeface="Arial" pitchFamily="34" charset="0"/>
                          <a:sym typeface="Arial" pitchFamily="34" charset="0"/>
                        </a:rPr>
                      </a:br>
                      <a:r>
                        <a:rPr kumimoji="0" lang="en-US" sz="1600" b="1" i="0" u="none" strike="noStrike" cap="none" normalizeH="0" baseline="0" dirty="0" smtClean="0">
                          <a:ln>
                            <a:noFill/>
                          </a:ln>
                          <a:solidFill>
                            <a:srgbClr val="FFFFFF"/>
                          </a:solidFill>
                          <a:effectLst/>
                          <a:latin typeface="Arial" pitchFamily="34" charset="0"/>
                          <a:cs typeface="Arial" pitchFamily="34" charset="0"/>
                          <a:sym typeface="Arial" pitchFamily="34" charset="0"/>
                        </a:rPr>
                        <a:t>property transferred</a:t>
                      </a:r>
                      <a:endParaRPr kumimoji="0" lang="en-US" sz="2000" b="1"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9031" cap="flat" cmpd="sng" algn="ctr">
                      <a:noFill/>
                      <a:prstDash val="solid"/>
                      <a:miter lim="0"/>
                      <a:headEnd type="none" w="med" len="med"/>
                      <a:tailEnd type="none" w="med" len="med"/>
                    </a:lnL>
                    <a:lnR w="12700" cap="flat" cmpd="sng" algn="ctr">
                      <a:solidFill>
                        <a:prstClr val="white"/>
                      </a:solidFill>
                      <a:prstDash val="solid"/>
                      <a:round/>
                      <a:headEnd type="none" w="med" len="med"/>
                      <a:tailEnd type="none" w="med" len="med"/>
                    </a:lnR>
                    <a:lnT w="9031" cap="flat" cmpd="sng" algn="ctr">
                      <a:noFill/>
                      <a:prstDash val="solid"/>
                      <a:miter lim="0"/>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38BBB9"/>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cs typeface="Arial" pitchFamily="34" charset="0"/>
                          <a:sym typeface="Arial" pitchFamily="34" charset="0"/>
                        </a:rPr>
                        <a:t>Subject to </a:t>
                      </a:r>
                    </a:p>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cs typeface="Arial" pitchFamily="34" charset="0"/>
                          <a:sym typeface="Arial" pitchFamily="34" charset="0"/>
                        </a:rPr>
                        <a:t>U.S. Gift tax</a:t>
                      </a:r>
                      <a:endParaRPr kumimoji="0" lang="en-US" sz="2000" b="1"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9031" cap="flat" cmpd="sng" algn="ctr">
                      <a:noFill/>
                      <a:prstDash val="solid"/>
                      <a:miter lim="0"/>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38BBB9"/>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cs typeface="Arial" pitchFamily="34" charset="0"/>
                          <a:sym typeface="Arial" pitchFamily="34" charset="0"/>
                        </a:rPr>
                        <a:t>Subject to</a:t>
                      </a:r>
                    </a:p>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cs typeface="Arial" pitchFamily="34" charset="0"/>
                          <a:sym typeface="Arial" pitchFamily="34" charset="0"/>
                        </a:rPr>
                        <a:t>U.S. Estate tax</a:t>
                      </a:r>
                      <a:endParaRPr kumimoji="0" lang="en-US" sz="2000" b="1"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9031" cap="flat" cmpd="sng" algn="ctr">
                      <a:noFill/>
                      <a:prstDash val="solid"/>
                      <a:miter lim="0"/>
                      <a:headEnd type="none" w="med" len="med"/>
                      <a:tailEnd type="none" w="med" len="med"/>
                    </a:lnR>
                    <a:lnT w="9031" cap="flat" cmpd="sng" algn="ctr">
                      <a:noFill/>
                      <a:prstDash val="solid"/>
                      <a:miter lim="0"/>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38BBB9"/>
                    </a:solidFill>
                  </a:tcPr>
                </a:tc>
              </a:tr>
              <a:tr h="56145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sym typeface="Arial" pitchFamily="34" charset="0"/>
                        </a:rPr>
                        <a:t>Real property located in U.S.</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182880" marR="44648" marT="44648" marB="44648" anchor="ctr" horzOverflow="overflow">
                    <a:lnL w="9031" cap="flat" cmpd="sng" algn="ctr">
                      <a:noFill/>
                      <a:prstDash val="solid"/>
                      <a:miter lim="0"/>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sym typeface="Arial" pitchFamily="34" charset="0"/>
                        </a:rPr>
                        <a:t>Yes</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sym typeface="Arial" pitchFamily="34" charset="0"/>
                        </a:rPr>
                        <a:t>Yes</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9031" cap="flat" cmpd="sng" algn="ctr">
                      <a:noFill/>
                      <a:prstDash val="solid"/>
                      <a:miter lim="0"/>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r>
              <a:tr h="688703">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sym typeface="Arial" pitchFamily="34" charset="0"/>
                        </a:rPr>
                        <a:t>U.S. tangible personal property </a:t>
                      </a:r>
                      <a:br>
                        <a:rPr kumimoji="0" lang="en-US" sz="1600" b="1" i="0" u="none" strike="noStrike" cap="none" normalizeH="0" baseline="0" dirty="0" smtClean="0">
                          <a:ln>
                            <a:noFill/>
                          </a:ln>
                          <a:solidFill>
                            <a:schemeClr val="tx1"/>
                          </a:solidFill>
                          <a:effectLst/>
                          <a:latin typeface="Arial" pitchFamily="34" charset="0"/>
                          <a:cs typeface="Arial" pitchFamily="34" charset="0"/>
                          <a:sym typeface="Arial" pitchFamily="34" charset="0"/>
                        </a:rPr>
                      </a:br>
                      <a:r>
                        <a:rPr kumimoji="0" lang="en-US" sz="1600" b="0" i="0" u="none" strike="noStrike" cap="none" normalizeH="0" baseline="0" dirty="0" smtClean="0">
                          <a:ln>
                            <a:noFill/>
                          </a:ln>
                          <a:solidFill>
                            <a:schemeClr val="tx1"/>
                          </a:solidFill>
                          <a:effectLst/>
                          <a:latin typeface="Arial" pitchFamily="34" charset="0"/>
                          <a:cs typeface="Arial" pitchFamily="34" charset="0"/>
                          <a:sym typeface="Arial" pitchFamily="34" charset="0"/>
                        </a:rPr>
                        <a:t>(i.e., cash, jewelry, paintings, automobiles)</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182880" marR="44648" marT="44648" marB="44648" anchor="ctr" horzOverflow="overflow">
                    <a:lnL w="9031" cap="flat" cmpd="sng" algn="ctr">
                      <a:noFill/>
                      <a:prstDash val="solid"/>
                      <a:miter lim="0"/>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1D1D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sym typeface="Arial" pitchFamily="34" charset="0"/>
                        </a:rPr>
                        <a:t>Yes </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1D1D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sym typeface="Arial" pitchFamily="34" charset="0"/>
                        </a:rPr>
                        <a:t>Yes</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9031" cap="flat" cmpd="sng" algn="ctr">
                      <a:noFill/>
                      <a:prstDash val="solid"/>
                      <a:miter lim="0"/>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1D1D1"/>
                    </a:solidFill>
                  </a:tcPr>
                </a:tc>
              </a:tr>
              <a:tr h="85836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sym typeface="Arial" pitchFamily="34" charset="0"/>
                        </a:rPr>
                        <a:t>U.S. intangible personal property </a:t>
                      </a:r>
                      <a:br>
                        <a:rPr kumimoji="0" lang="en-US" sz="1600" b="1" i="0" u="none" strike="noStrike" cap="none" normalizeH="0" baseline="0" dirty="0" smtClean="0">
                          <a:ln>
                            <a:noFill/>
                          </a:ln>
                          <a:solidFill>
                            <a:schemeClr val="tx1"/>
                          </a:solidFill>
                          <a:effectLst/>
                          <a:latin typeface="Arial" pitchFamily="34" charset="0"/>
                          <a:cs typeface="Arial" pitchFamily="34" charset="0"/>
                          <a:sym typeface="Arial" pitchFamily="34" charset="0"/>
                        </a:rPr>
                      </a:br>
                      <a:r>
                        <a:rPr kumimoji="0" lang="en-US" sz="1600" b="0" i="0" u="none" strike="noStrike" cap="none" normalizeH="0" baseline="0" dirty="0" smtClean="0">
                          <a:ln>
                            <a:noFill/>
                          </a:ln>
                          <a:solidFill>
                            <a:schemeClr val="tx1"/>
                          </a:solidFill>
                          <a:effectLst/>
                          <a:latin typeface="Arial" pitchFamily="34" charset="0"/>
                          <a:cs typeface="Arial" pitchFamily="34" charset="0"/>
                          <a:sym typeface="Arial" pitchFamily="34" charset="0"/>
                        </a:rPr>
                        <a:t>(i.e., stocks in U.S. corp., interest </a:t>
                      </a:r>
                      <a:br>
                        <a:rPr kumimoji="0" lang="en-US" sz="1600" b="0" i="0" u="none" strike="noStrike" cap="none" normalizeH="0" baseline="0" dirty="0" smtClean="0">
                          <a:ln>
                            <a:noFill/>
                          </a:ln>
                          <a:solidFill>
                            <a:schemeClr val="tx1"/>
                          </a:solidFill>
                          <a:effectLst/>
                          <a:latin typeface="Arial" pitchFamily="34" charset="0"/>
                          <a:cs typeface="Arial" pitchFamily="34" charset="0"/>
                          <a:sym typeface="Arial" pitchFamily="34" charset="0"/>
                        </a:rPr>
                      </a:br>
                      <a:r>
                        <a:rPr kumimoji="0" lang="en-US" sz="1600" b="0" i="0" u="none" strike="noStrike" cap="none" normalizeH="0" baseline="0" dirty="0" smtClean="0">
                          <a:ln>
                            <a:noFill/>
                          </a:ln>
                          <a:solidFill>
                            <a:schemeClr val="tx1"/>
                          </a:solidFill>
                          <a:effectLst/>
                          <a:latin typeface="Arial" pitchFamily="34" charset="0"/>
                          <a:cs typeface="Arial" pitchFamily="34" charset="0"/>
                          <a:sym typeface="Arial" pitchFamily="34" charset="0"/>
                        </a:rPr>
                        <a:t>in U.S. partnership)</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182880" marR="44648" marT="44648" marB="44648" anchor="ctr" horzOverflow="overflow">
                    <a:lnL w="9031" cap="flat" cmpd="sng" algn="ctr">
                      <a:noFill/>
                      <a:prstDash val="solid"/>
                      <a:miter lim="0"/>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sym typeface="Arial" pitchFamily="34" charset="0"/>
                        </a:rPr>
                        <a:t>No</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sym typeface="Arial" pitchFamily="34" charset="0"/>
                        </a:rPr>
                        <a:t>Yes</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9031" cap="flat" cmpd="sng" algn="ctr">
                      <a:noFill/>
                      <a:prstDash val="solid"/>
                      <a:miter lim="0"/>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1E1E1"/>
                    </a:solidFill>
                  </a:tcPr>
                </a:tc>
              </a:tr>
              <a:tr h="59382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sym typeface="Arial" pitchFamily="34" charset="0"/>
                        </a:rPr>
                        <a:t>Ownership interest in a U.S. life insurance policy on oneself</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182880" marR="44648" marT="44648" marB="44648" anchor="ctr" horzOverflow="overflow">
                    <a:lnL w="9031" cap="flat" cmpd="sng" algn="ctr">
                      <a:noFill/>
                      <a:prstDash val="solid"/>
                      <a:miter lim="0"/>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031" cap="flat" cmpd="sng" algn="ctr">
                      <a:noFill/>
                      <a:prstDash val="solid"/>
                      <a:miter lim="0"/>
                      <a:headEnd type="none" w="med" len="med"/>
                      <a:tailEnd type="none" w="med" len="med"/>
                    </a:lnB>
                    <a:lnTlToBr>
                      <a:noFill/>
                    </a:lnTlToBr>
                    <a:lnBlToTr>
                      <a:noFill/>
                    </a:lnBlToTr>
                    <a:solidFill>
                      <a:srgbClr val="D1D1D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sym typeface="Arial" pitchFamily="34" charset="0"/>
                        </a:rPr>
                        <a:t>No</a:t>
                      </a:r>
                      <a:r>
                        <a:rPr kumimoji="0" lang="en-US" sz="1600" b="0" i="0" u="none" strike="noStrike" cap="none" normalizeH="0" baseline="38000" dirty="0" smtClean="0">
                          <a:ln>
                            <a:noFill/>
                          </a:ln>
                          <a:solidFill>
                            <a:schemeClr val="tx1"/>
                          </a:solidFill>
                          <a:effectLst/>
                          <a:latin typeface="Arial" pitchFamily="34" charset="0"/>
                          <a:cs typeface="Arial" pitchFamily="34" charset="0"/>
                          <a:sym typeface="Arial" pitchFamily="34" charset="0"/>
                        </a:rPr>
                        <a:t>*</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031" cap="flat" cmpd="sng" algn="ctr">
                      <a:noFill/>
                      <a:prstDash val="solid"/>
                      <a:miter lim="0"/>
                      <a:headEnd type="none" w="med" len="med"/>
                      <a:tailEnd type="none" w="med" len="med"/>
                    </a:lnB>
                    <a:lnTlToBr>
                      <a:noFill/>
                    </a:lnTlToBr>
                    <a:lnBlToTr>
                      <a:noFill/>
                    </a:lnBlToTr>
                    <a:solidFill>
                      <a:srgbClr val="D1D1D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sym typeface="Arial" pitchFamily="34" charset="0"/>
                        </a:rPr>
                        <a:t>No</a:t>
                      </a:r>
                      <a:endParaRPr kumimoji="0" lang="en-US" sz="2000" b="0" i="0" u="none" strike="noStrike" cap="none" normalizeH="0" baseline="0" dirty="0" smtClean="0">
                        <a:ln>
                          <a:noFill/>
                        </a:ln>
                        <a:solidFill>
                          <a:schemeClr val="tx1"/>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w="12700" cap="flat" cmpd="sng" algn="ctr">
                      <a:solidFill>
                        <a:prstClr val="white"/>
                      </a:solidFill>
                      <a:prstDash val="solid"/>
                      <a:round/>
                      <a:headEnd type="none" w="med" len="med"/>
                      <a:tailEnd type="none" w="med" len="med"/>
                    </a:lnL>
                    <a:lnR w="9031" cap="flat" cmpd="sng" algn="ctr">
                      <a:noFill/>
                      <a:prstDash val="solid"/>
                      <a:miter lim="0"/>
                      <a:headEnd type="none" w="med" len="med"/>
                      <a:tailEnd type="none" w="med" len="med"/>
                    </a:lnR>
                    <a:lnT w="12700" cap="flat" cmpd="sng" algn="ctr">
                      <a:solidFill>
                        <a:prstClr val="white"/>
                      </a:solidFill>
                      <a:prstDash val="solid"/>
                      <a:round/>
                      <a:headEnd type="none" w="med" len="med"/>
                      <a:tailEnd type="none" w="med" len="med"/>
                    </a:lnT>
                    <a:lnB w="9031" cap="flat" cmpd="sng" algn="ctr">
                      <a:noFill/>
                      <a:prstDash val="solid"/>
                      <a:miter lim="0"/>
                      <a:headEnd type="none" w="med" len="med"/>
                      <a:tailEnd type="none" w="med" len="med"/>
                    </a:lnB>
                    <a:lnTlToBr>
                      <a:noFill/>
                    </a:lnTlToBr>
                    <a:lnBlToTr>
                      <a:noFill/>
                    </a:lnBlToTr>
                    <a:solidFill>
                      <a:srgbClr val="D1D1D1"/>
                    </a:solidFill>
                  </a:tcPr>
                </a:tc>
              </a:tr>
            </a:tbl>
          </a:graphicData>
        </a:graphic>
      </p:graphicFrame>
    </p:spTree>
    <p:extLst>
      <p:ext uri="{BB962C8B-B14F-4D97-AF65-F5344CB8AC3E}">
        <p14:creationId xmlns:p14="http://schemas.microsoft.com/office/powerpoint/2010/main" val="2808440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Estate Erosion</a:t>
            </a:r>
            <a:endParaRPr lang="en-US" dirty="0"/>
          </a:p>
        </p:txBody>
      </p:sp>
      <p:sp>
        <p:nvSpPr>
          <p:cNvPr id="10" name="AutoShape 3"/>
          <p:cNvSpPr>
            <a:spLocks/>
          </p:cNvSpPr>
          <p:nvPr/>
        </p:nvSpPr>
        <p:spPr bwMode="auto">
          <a:xfrm>
            <a:off x="0" y="1423521"/>
            <a:ext cx="9144000" cy="7037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79363" tIns="45350" rIns="79363" bIns="45350" anchor="ctr"/>
          <a:lstStyle/>
          <a:p>
            <a:pPr marL="0" marR="0" lvl="0" indent="0" algn="ctr" defTabSz="816112" eaLnBrk="1" fontAlgn="auto" latinLnBrk="0" hangingPunct="1">
              <a:lnSpc>
                <a:spcPct val="90000"/>
              </a:lnSpc>
              <a:spcBef>
                <a:spcPts val="0"/>
              </a:spcBef>
              <a:spcAft>
                <a:spcPts val="0"/>
              </a:spcAft>
              <a:buClrTx/>
              <a:buSzTx/>
              <a:buFontTx/>
              <a:buNone/>
              <a:tabLst/>
              <a:defRPr/>
            </a:pPr>
            <a:r>
              <a:rPr kumimoji="0" lang="en-US" sz="2800" b="1" u="none" strike="noStrike" kern="0" cap="none" spc="0" normalizeH="0" baseline="0" noProof="0" dirty="0" smtClean="0">
                <a:ln>
                  <a:noFill/>
                </a:ln>
                <a:solidFill>
                  <a:srgbClr val="38BBB9"/>
                </a:solidFill>
                <a:effectLst/>
                <a:uLnTx/>
                <a:uFillTx/>
                <a:latin typeface="Arial"/>
                <a:cs typeface="Arial"/>
                <a:sym typeface="Arial" pitchFamily="34" charset="0"/>
              </a:rPr>
              <a:t>Death in</a:t>
            </a:r>
            <a:r>
              <a:rPr kumimoji="0" lang="en-US" sz="2800" b="1" u="none" strike="noStrike" kern="0" cap="none" spc="0" normalizeH="0" noProof="0" dirty="0" smtClean="0">
                <a:ln>
                  <a:noFill/>
                </a:ln>
                <a:solidFill>
                  <a:srgbClr val="38BBB9"/>
                </a:solidFill>
                <a:effectLst/>
                <a:uLnTx/>
                <a:uFillTx/>
                <a:latin typeface="Arial"/>
                <a:cs typeface="Arial"/>
                <a:sym typeface="Arial" pitchFamily="34" charset="0"/>
              </a:rPr>
              <a:t> 2015</a:t>
            </a:r>
            <a:endParaRPr kumimoji="0" lang="en-US" sz="2800" b="1" u="none" strike="noStrike" kern="0" cap="none" spc="0" normalizeH="0" baseline="0" noProof="0" dirty="0">
              <a:ln>
                <a:noFill/>
              </a:ln>
              <a:solidFill>
                <a:srgbClr val="38BBB9"/>
              </a:solidFill>
              <a:effectLst/>
              <a:uLnTx/>
              <a:uFillTx/>
              <a:latin typeface="Arial"/>
              <a:cs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386432972"/>
              </p:ext>
            </p:extLst>
          </p:nvPr>
        </p:nvGraphicFramePr>
        <p:xfrm>
          <a:off x="1185782" y="2190750"/>
          <a:ext cx="6772436" cy="3375660"/>
        </p:xfrm>
        <a:graphic>
          <a:graphicData uri="http://schemas.openxmlformats.org/drawingml/2006/table">
            <a:tbl>
              <a:tblPr firstRow="1" bandRow="1">
                <a:effectLst>
                  <a:outerShdw blurRad="50800" dist="38100" dir="2700000" algn="tl" rotWithShape="0">
                    <a:prstClr val="black">
                      <a:alpha val="40000"/>
                    </a:prstClr>
                  </a:outerShdw>
                </a:effectLst>
              </a:tblPr>
              <a:tblGrid>
                <a:gridCol w="3386218"/>
                <a:gridCol w="3386218"/>
              </a:tblGrid>
              <a:tr h="1057910">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r>
                        <a:rPr lang="en-US" sz="2400" b="1" dirty="0" smtClean="0">
                          <a:solidFill>
                            <a:schemeClr val="tx1"/>
                          </a:solidFill>
                          <a:latin typeface="Arial"/>
                          <a:cs typeface="Arial"/>
                        </a:rPr>
                        <a:t>Tentative Tax</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a:cs typeface="Arial"/>
                        </a:rPr>
                        <a:t>Less Credit</a:t>
                      </a:r>
                      <a:endParaRPr lang="en-US" sz="24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a:cs typeface="Arial"/>
                        </a:rPr>
                        <a:t>($1,145,800)</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a:cs typeface="Arial"/>
                        </a:rPr>
                        <a:t>      $13,000</a:t>
                      </a:r>
                    </a:p>
                  </a:txBody>
                  <a:tcPr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r>
              <a:tr h="78105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2400" b="1" dirty="0" smtClean="0">
                          <a:solidFill>
                            <a:schemeClr val="tx1"/>
                          </a:solidFill>
                          <a:latin typeface="Arial"/>
                          <a:cs typeface="Arial"/>
                        </a:rPr>
                        <a:t>Net Taxes</a:t>
                      </a:r>
                      <a:endParaRPr lang="en-US" sz="24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a:cs typeface="Arial"/>
                        </a:rPr>
                        <a:t>($1,132,800)</a:t>
                      </a:r>
                    </a:p>
                  </a:txBody>
                  <a:tcPr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r>
              <a:tr h="7747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2400" b="1" dirty="0" smtClean="0">
                          <a:solidFill>
                            <a:schemeClr val="tx1"/>
                          </a:solidFill>
                          <a:latin typeface="Arial"/>
                          <a:cs typeface="Arial"/>
                        </a:rPr>
                        <a:t>Net U.S. Assets</a:t>
                      </a:r>
                      <a:endParaRPr lang="en-US" sz="24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Arial"/>
                          <a:cs typeface="Arial"/>
                        </a:rPr>
                        <a:t> $1,867,200</a:t>
                      </a:r>
                    </a:p>
                  </a:txBody>
                  <a:tcPr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1E1"/>
                    </a:solidFill>
                  </a:tcPr>
                </a:tc>
              </a:tr>
              <a:tr h="762000">
                <a:tc gridSpan="2">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smtClean="0">
                          <a:solidFill>
                            <a:schemeClr val="bg1"/>
                          </a:solidFill>
                          <a:latin typeface="Arial"/>
                          <a:cs typeface="Arial"/>
                        </a:rPr>
                        <a:t>Estate</a:t>
                      </a:r>
                      <a:r>
                        <a:rPr lang="en-US" sz="2400" b="1" i="0" baseline="0" dirty="0" smtClean="0">
                          <a:solidFill>
                            <a:schemeClr val="bg1"/>
                          </a:solidFill>
                          <a:latin typeface="Arial"/>
                          <a:cs typeface="Arial"/>
                        </a:rPr>
                        <a:t> </a:t>
                      </a:r>
                      <a:r>
                        <a:rPr lang="en-US" sz="2400" b="1" i="0" dirty="0" smtClean="0">
                          <a:solidFill>
                            <a:schemeClr val="bg1"/>
                          </a:solidFill>
                          <a:latin typeface="Arial"/>
                          <a:cs typeface="Arial"/>
                        </a:rPr>
                        <a:t>Erosion = 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8BBB9"/>
                    </a:solidFill>
                  </a:tcPr>
                </a:tc>
                <a:tc hMerge="1">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2400" b="1" i="0"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8BBB9"/>
                    </a:solidFill>
                  </a:tcPr>
                </a:tc>
              </a:tr>
            </a:tbl>
          </a:graphicData>
        </a:graphic>
      </p:graphicFrame>
    </p:spTree>
    <p:extLst>
      <p:ext uri="{BB962C8B-B14F-4D97-AF65-F5344CB8AC3E}">
        <p14:creationId xmlns:p14="http://schemas.microsoft.com/office/powerpoint/2010/main" val="1574271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1</a:t>
            </a:r>
            <a:endParaRPr lang="en-US" dirty="0"/>
          </a:p>
        </p:txBody>
      </p:sp>
      <p:sp>
        <p:nvSpPr>
          <p:cNvPr id="3" name="Down Arrow 2"/>
          <p:cNvSpPr/>
          <p:nvPr/>
        </p:nvSpPr>
        <p:spPr>
          <a:xfrm>
            <a:off x="6120454" y="2689209"/>
            <a:ext cx="709448" cy="1124694"/>
          </a:xfrm>
          <a:prstGeom prst="downArrow">
            <a:avLst>
              <a:gd name="adj1" fmla="val 32475"/>
              <a:gd name="adj2" fmla="val 5000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 name="Group 3"/>
          <p:cNvGrpSpPr/>
          <p:nvPr/>
        </p:nvGrpSpPr>
        <p:grpSpPr>
          <a:xfrm>
            <a:off x="1435235" y="1693212"/>
            <a:ext cx="2438035" cy="877692"/>
            <a:chOff x="5903863" y="5178981"/>
            <a:chExt cx="2438035" cy="877692"/>
          </a:xfrm>
        </p:grpSpPr>
        <p:sp>
          <p:nvSpPr>
            <p:cNvPr id="5" name="Oval 4"/>
            <p:cNvSpPr/>
            <p:nvPr/>
          </p:nvSpPr>
          <p:spPr>
            <a:xfrm>
              <a:off x="5903863" y="5178981"/>
              <a:ext cx="2438035" cy="877692"/>
            </a:xfrm>
            <a:prstGeom prst="ellipse">
              <a:avLst/>
            </a:prstGeom>
            <a:solidFill>
              <a:srgbClr val="38BBB9"/>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6" name="Subtitle 2"/>
            <p:cNvSpPr txBox="1">
              <a:spLocks/>
            </p:cNvSpPr>
            <p:nvPr/>
          </p:nvSpPr>
          <p:spPr bwMode="auto">
            <a:xfrm>
              <a:off x="5952624" y="5402455"/>
              <a:ext cx="2340513" cy="48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Arial" charset="0"/>
                <a:buNone/>
              </a:pPr>
              <a:r>
                <a:rPr lang="en-US" sz="2000" b="1" dirty="0" smtClean="0">
                  <a:solidFill>
                    <a:schemeClr val="bg1"/>
                  </a:solidFill>
                  <a:cs typeface="Arial" charset="0"/>
                </a:rPr>
                <a:t>Tangible Property</a:t>
              </a:r>
              <a:endParaRPr lang="en-US" sz="2000" b="1" dirty="0">
                <a:solidFill>
                  <a:schemeClr val="bg1"/>
                </a:solidFill>
                <a:cs typeface="Arial" charset="0"/>
              </a:endParaRPr>
            </a:p>
          </p:txBody>
        </p:sp>
      </p:grpSp>
      <p:sp>
        <p:nvSpPr>
          <p:cNvPr id="8" name="Down Arrow 7"/>
          <p:cNvSpPr/>
          <p:nvPr/>
        </p:nvSpPr>
        <p:spPr>
          <a:xfrm rot="16200000">
            <a:off x="4235605" y="1569712"/>
            <a:ext cx="709448" cy="1124694"/>
          </a:xfrm>
          <a:prstGeom prst="downArrow">
            <a:avLst>
              <a:gd name="adj1" fmla="val 32475"/>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 name="Group 8"/>
          <p:cNvGrpSpPr/>
          <p:nvPr/>
        </p:nvGrpSpPr>
        <p:grpSpPr>
          <a:xfrm>
            <a:off x="5256161" y="1693212"/>
            <a:ext cx="2438035" cy="877692"/>
            <a:chOff x="5903863" y="5178981"/>
            <a:chExt cx="2438035" cy="877692"/>
          </a:xfrm>
        </p:grpSpPr>
        <p:sp>
          <p:nvSpPr>
            <p:cNvPr id="10" name="Oval 9"/>
            <p:cNvSpPr/>
            <p:nvPr/>
          </p:nvSpPr>
          <p:spPr>
            <a:xfrm>
              <a:off x="5903863" y="5178981"/>
              <a:ext cx="2438035" cy="877692"/>
            </a:xfrm>
            <a:prstGeom prst="ellipse">
              <a:avLst/>
            </a:prstGeom>
            <a:solidFill>
              <a:srgbClr val="38BBB9"/>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11" name="Subtitle 2"/>
            <p:cNvSpPr txBox="1">
              <a:spLocks/>
            </p:cNvSpPr>
            <p:nvPr/>
          </p:nvSpPr>
          <p:spPr bwMode="auto">
            <a:xfrm>
              <a:off x="5952624" y="5294875"/>
              <a:ext cx="2340513" cy="48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Arial" charset="0"/>
                <a:buNone/>
              </a:pPr>
              <a:r>
                <a:rPr lang="en-US" sz="2000" b="1" dirty="0" smtClean="0">
                  <a:solidFill>
                    <a:schemeClr val="bg1"/>
                  </a:solidFill>
                  <a:cs typeface="Arial" charset="0"/>
                </a:rPr>
                <a:t>Intangible Property</a:t>
              </a:r>
              <a:endParaRPr lang="en-US" sz="2000" b="1" dirty="0">
                <a:solidFill>
                  <a:schemeClr val="bg1"/>
                </a:solidFill>
                <a:cs typeface="Arial" charset="0"/>
              </a:endParaRPr>
            </a:p>
          </p:txBody>
        </p:sp>
      </p:grpSp>
      <p:sp>
        <p:nvSpPr>
          <p:cNvPr id="12" name="TextBox 11"/>
          <p:cNvSpPr txBox="1"/>
          <p:nvPr/>
        </p:nvSpPr>
        <p:spPr>
          <a:xfrm>
            <a:off x="3765822" y="4675288"/>
            <a:ext cx="1809360" cy="461665"/>
          </a:xfrm>
          <a:prstGeom prst="rect">
            <a:avLst/>
          </a:prstGeom>
          <a:noFill/>
        </p:spPr>
        <p:txBody>
          <a:bodyPr wrap="none" rtlCol="0">
            <a:spAutoFit/>
          </a:bodyPr>
          <a:lstStyle/>
          <a:p>
            <a:r>
              <a:rPr lang="en-US" sz="2400" dirty="0" smtClean="0">
                <a:latin typeface="Arial"/>
                <a:cs typeface="Arial"/>
              </a:rPr>
              <a:t>Gift to Heirs</a:t>
            </a:r>
            <a:endParaRPr lang="en-US" sz="2400" dirty="0">
              <a:latin typeface="Arial"/>
              <a:cs typeface="Arial"/>
            </a:endParaRPr>
          </a:p>
        </p:txBody>
      </p:sp>
      <p:grpSp>
        <p:nvGrpSpPr>
          <p:cNvPr id="16" name="Group 15"/>
          <p:cNvGrpSpPr/>
          <p:nvPr/>
        </p:nvGrpSpPr>
        <p:grpSpPr>
          <a:xfrm>
            <a:off x="5797873" y="3803703"/>
            <a:ext cx="1236890" cy="2106267"/>
            <a:chOff x="5634566" y="3105225"/>
            <a:chExt cx="1924224" cy="3276709"/>
          </a:xfrm>
        </p:grpSpPr>
        <p:pic>
          <p:nvPicPr>
            <p:cNvPr id="14" name="Picture 13" descr="ma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4566" y="3105225"/>
              <a:ext cx="969296" cy="3276709"/>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6622" y="3336253"/>
              <a:ext cx="802168" cy="3029812"/>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965261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2</a:t>
            </a:r>
            <a:endParaRPr lang="en-US" dirty="0"/>
          </a:p>
        </p:txBody>
      </p:sp>
      <p:pic>
        <p:nvPicPr>
          <p:cNvPr id="5" name="Picture 4" descr="455616745 [Converted]_botto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500" y="4772939"/>
            <a:ext cx="2101761" cy="1658002"/>
          </a:xfrm>
          <a:prstGeom prst="rect">
            <a:avLst/>
          </a:prstGeom>
        </p:spPr>
      </p:pic>
      <p:pic>
        <p:nvPicPr>
          <p:cNvPr id="6" name="Picture 5" descr="455616745 [Converted]_bluedol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400" y="3174278"/>
            <a:ext cx="1672631" cy="2165155"/>
          </a:xfrm>
          <a:prstGeom prst="rect">
            <a:avLst/>
          </a:prstGeom>
        </p:spPr>
      </p:pic>
      <p:pic>
        <p:nvPicPr>
          <p:cNvPr id="4" name="Picture 3" descr="455616745 [Converted]_top.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2607589"/>
            <a:ext cx="2089570" cy="2706444"/>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31220" y="1339462"/>
            <a:ext cx="4586324" cy="4674101"/>
          </a:xfrm>
          <a:prstGeom prst="rect">
            <a:avLst/>
          </a:prstGeom>
        </p:spPr>
      </p:pic>
      <p:cxnSp>
        <p:nvCxnSpPr>
          <p:cNvPr id="14" name="Straight Connector 13"/>
          <p:cNvCxnSpPr/>
          <p:nvPr/>
        </p:nvCxnSpPr>
        <p:spPr>
          <a:xfrm flipV="1">
            <a:off x="2451100" y="2209800"/>
            <a:ext cx="2717800" cy="964478"/>
          </a:xfrm>
          <a:prstGeom prst="line">
            <a:avLst/>
          </a:prstGeom>
          <a:ln>
            <a:solidFill>
              <a:srgbClr val="C60B20"/>
            </a:solidFill>
            <a:prstDash val="dash"/>
            <a:headEnd type="ova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21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xit" presetSubtype="4" fill="hold" nodeType="afterEffect">
                                  <p:stCondLst>
                                    <p:cond delay="0"/>
                                  </p:stCondLst>
                                  <p:childTnLst>
                                    <p:animEffect transition="out" filter="wipe(down)">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8.95522E-7 -4.97569E-6 L 8.95522E-7 -0.36281 " pathEditMode="relative" rAng="0" ptsTypes="AA">
                                      <p:cBhvr>
                                        <p:cTn id="18" dur="2000" fill="hold"/>
                                        <p:tgtEl>
                                          <p:spTgt spid="4"/>
                                        </p:tgtEl>
                                        <p:attrNameLst>
                                          <p:attrName>ppt_x</p:attrName>
                                          <p:attrName>ppt_y</p:attrName>
                                        </p:attrNameLst>
                                      </p:cBhvr>
                                      <p:rCtr x="0" y="-18152"/>
                                    </p:animMotion>
                                  </p:childTnLst>
                                </p:cTn>
                              </p:par>
                            </p:childTnLst>
                          </p:cTn>
                        </p:par>
                        <p:par>
                          <p:cTn id="19" fill="hold">
                            <p:stCondLst>
                              <p:cond delay="3500"/>
                            </p:stCondLst>
                            <p:childTnLst>
                              <p:par>
                                <p:cTn id="20" presetID="9" presetClass="emph" presetSubtype="0" nodeType="afterEffect">
                                  <p:stCondLst>
                                    <p:cond delay="0"/>
                                  </p:stCondLst>
                                  <p:childTnLst>
                                    <p:set>
                                      <p:cBhvr rctx="PPT">
                                        <p:cTn id="21" dur="indefinite"/>
                                        <p:tgtEl>
                                          <p:spTgt spid="4"/>
                                        </p:tgtEl>
                                        <p:attrNameLst>
                                          <p:attrName>style.opacity</p:attrName>
                                        </p:attrNameLst>
                                      </p:cBhvr>
                                      <p:to>
                                        <p:strVal val="0.5"/>
                                      </p:to>
                                    </p:set>
                                    <p:animEffect filter="image" prLst="opacity: 0.5">
                                      <p:cBhvr rctx="IE">
                                        <p:cTn id="22"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2</a:t>
            </a:r>
            <a:endParaRPr lang="en-US" dirty="0"/>
          </a:p>
        </p:txBody>
      </p:sp>
      <p:pic>
        <p:nvPicPr>
          <p:cNvPr id="5" name="Picture 4" descr="455616745 [Converted]_botto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500" y="4772939"/>
            <a:ext cx="2101761" cy="1658002"/>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440" y="3513224"/>
            <a:ext cx="1411369" cy="1826209"/>
          </a:xfrm>
          <a:prstGeom prst="rect">
            <a:avLst/>
          </a:prstGeom>
        </p:spPr>
      </p:pic>
      <p:pic>
        <p:nvPicPr>
          <p:cNvPr id="4" name="Picture 3" descr="455616745 [Converted]_top.png"/>
          <p:cNvPicPr>
            <a:picLocks noChangeAspect="1"/>
          </p:cNvPicPr>
          <p:nvPr/>
        </p:nvPicPr>
        <p:blipFill>
          <a:blip r:embed="rId5" cstate="screen">
            <a:alphaModFix amt="49000"/>
            <a:extLst>
              <a:ext uri="{28A0092B-C50C-407E-A947-70E740481C1C}">
                <a14:useLocalDpi xmlns:a14="http://schemas.microsoft.com/office/drawing/2010/main"/>
              </a:ext>
            </a:extLst>
          </a:blip>
          <a:stretch>
            <a:fillRect/>
          </a:stretch>
        </p:blipFill>
        <p:spPr>
          <a:xfrm>
            <a:off x="457200" y="119480"/>
            <a:ext cx="2089570" cy="2706444"/>
          </a:xfrm>
          <a:prstGeom prst="rect">
            <a:avLst/>
          </a:prstGeom>
        </p:spPr>
      </p:pic>
      <p:pic>
        <p:nvPicPr>
          <p:cNvPr id="6" name="Picture 5" descr="455616745 [Converted]_bluedoll.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0400" y="3174278"/>
            <a:ext cx="1672631" cy="2165155"/>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31220" y="1339462"/>
            <a:ext cx="4586324" cy="4674101"/>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39592" y="2443983"/>
            <a:ext cx="3569580" cy="3569580"/>
          </a:xfrm>
          <a:prstGeom prst="rect">
            <a:avLst/>
          </a:prstGeom>
        </p:spPr>
      </p:pic>
      <p:cxnSp>
        <p:nvCxnSpPr>
          <p:cNvPr id="12" name="Straight Connector 11"/>
          <p:cNvCxnSpPr/>
          <p:nvPr/>
        </p:nvCxnSpPr>
        <p:spPr>
          <a:xfrm flipV="1">
            <a:off x="2333031" y="3619500"/>
            <a:ext cx="2575519" cy="170902"/>
          </a:xfrm>
          <a:prstGeom prst="line">
            <a:avLst/>
          </a:prstGeom>
          <a:ln>
            <a:solidFill>
              <a:srgbClr val="C60B20"/>
            </a:solidFill>
            <a:prstDash val="dash"/>
            <a:headEnd type="ova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292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xit" presetSubtype="4" fill="hold" nodeType="afterEffect">
                                  <p:stCondLst>
                                    <p:cond delay="0"/>
                                  </p:stCondLst>
                                  <p:childTnLst>
                                    <p:animEffect transition="out" filter="wipe(down)">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1.54807E-6 4.45705E-6 L 1.54807E-6 -0.30563 " pathEditMode="relative" rAng="0" ptsTypes="AA">
                                      <p:cBhvr>
                                        <p:cTn id="18" dur="2000" fill="hold"/>
                                        <p:tgtEl>
                                          <p:spTgt spid="6"/>
                                        </p:tgtEl>
                                        <p:attrNameLst>
                                          <p:attrName>ppt_x</p:attrName>
                                          <p:attrName>ppt_y</p:attrName>
                                        </p:attrNameLst>
                                      </p:cBhvr>
                                      <p:rCtr x="0" y="-15281"/>
                                    </p:animMotion>
                                  </p:childTnLst>
                                </p:cTn>
                              </p:par>
                            </p:childTnLst>
                          </p:cTn>
                        </p:par>
                        <p:par>
                          <p:cTn id="19" fill="hold">
                            <p:stCondLst>
                              <p:cond delay="3500"/>
                            </p:stCondLst>
                            <p:childTnLst>
                              <p:par>
                                <p:cTn id="20" presetID="9" presetClass="emph" presetSubtype="0" nodeType="afterEffect">
                                  <p:stCondLst>
                                    <p:cond delay="0"/>
                                  </p:stCondLst>
                                  <p:childTnLst>
                                    <p:set>
                                      <p:cBhvr rctx="PPT">
                                        <p:cTn id="21" dur="indefinite"/>
                                        <p:tgtEl>
                                          <p:spTgt spid="6"/>
                                        </p:tgtEl>
                                        <p:attrNameLst>
                                          <p:attrName>style.opacity</p:attrName>
                                        </p:attrNameLst>
                                      </p:cBhvr>
                                      <p:to>
                                        <p:strVal val="0.5"/>
                                      </p:to>
                                    </p:set>
                                    <p:animEffect filter="image" prLst="opacity: 0.5">
                                      <p:cBhvr rctx="IE">
                                        <p:cTn id="22"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2</a:t>
            </a:r>
            <a:endParaRPr lang="en-US" dirty="0"/>
          </a:p>
        </p:txBody>
      </p:sp>
      <p:pic>
        <p:nvPicPr>
          <p:cNvPr id="5" name="Picture 4" descr="455616745 [Converted]_botto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500" y="4772939"/>
            <a:ext cx="2101761" cy="165800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672" y="3986685"/>
            <a:ext cx="1044418" cy="1352748"/>
          </a:xfrm>
          <a:prstGeom prst="rect">
            <a:avLst/>
          </a:prstGeom>
        </p:spPr>
      </p:pic>
      <p:pic>
        <p:nvPicPr>
          <p:cNvPr id="4" name="Picture 3" descr="455616745 [Converted]_top.png"/>
          <p:cNvPicPr>
            <a:picLocks noChangeAspect="1"/>
          </p:cNvPicPr>
          <p:nvPr/>
        </p:nvPicPr>
        <p:blipFill>
          <a:blip r:embed="rId5" cstate="screen">
            <a:alphaModFix amt="49000"/>
            <a:extLst>
              <a:ext uri="{28A0092B-C50C-407E-A947-70E740481C1C}">
                <a14:useLocalDpi xmlns:a14="http://schemas.microsoft.com/office/drawing/2010/main"/>
              </a:ext>
            </a:extLst>
          </a:blip>
          <a:stretch>
            <a:fillRect/>
          </a:stretch>
        </p:blipFill>
        <p:spPr>
          <a:xfrm>
            <a:off x="457200" y="119480"/>
            <a:ext cx="2089570" cy="2706444"/>
          </a:xfrm>
          <a:prstGeom prst="rect">
            <a:avLst/>
          </a:prstGeom>
        </p:spPr>
      </p:pic>
      <p:pic>
        <p:nvPicPr>
          <p:cNvPr id="6" name="Picture 5" descr="455616745 [Converted]_bluedoll.png"/>
          <p:cNvPicPr>
            <a:picLocks noChangeAspect="1"/>
          </p:cNvPicPr>
          <p:nvPr/>
        </p:nvPicPr>
        <p:blipFill>
          <a:blip r:embed="rId6" cstate="screen">
            <a:alphaModFix amt="40000"/>
            <a:extLst>
              <a:ext uri="{28A0092B-C50C-407E-A947-70E740481C1C}">
                <a14:useLocalDpi xmlns:a14="http://schemas.microsoft.com/office/drawing/2010/main"/>
              </a:ext>
            </a:extLst>
          </a:blip>
          <a:stretch>
            <a:fillRect/>
          </a:stretch>
        </p:blipFill>
        <p:spPr>
          <a:xfrm>
            <a:off x="660400" y="1076223"/>
            <a:ext cx="1672631" cy="2165155"/>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7440" y="3513224"/>
            <a:ext cx="1411369" cy="1826209"/>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31220" y="1339462"/>
            <a:ext cx="4586324" cy="4674101"/>
          </a:xfrm>
          <a:prstGeom prst="rect">
            <a:avLst/>
          </a:prstGeom>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39592" y="2443983"/>
            <a:ext cx="3569580" cy="3569580"/>
          </a:xfrm>
          <a:prstGeom prst="rect">
            <a:avLst/>
          </a:prstGeom>
        </p:spPr>
      </p:pic>
      <p:pic>
        <p:nvPicPr>
          <p:cNvPr id="11" name="Pictur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78475" y="3087678"/>
            <a:ext cx="2691814" cy="2925884"/>
          </a:xfrm>
          <a:prstGeom prst="rect">
            <a:avLst/>
          </a:prstGeom>
        </p:spPr>
      </p:pic>
      <p:cxnSp>
        <p:nvCxnSpPr>
          <p:cNvPr id="13" name="Straight Connector 12"/>
          <p:cNvCxnSpPr/>
          <p:nvPr/>
        </p:nvCxnSpPr>
        <p:spPr>
          <a:xfrm>
            <a:off x="2208809" y="3986685"/>
            <a:ext cx="2979141" cy="477365"/>
          </a:xfrm>
          <a:prstGeom prst="line">
            <a:avLst/>
          </a:prstGeom>
          <a:ln>
            <a:solidFill>
              <a:srgbClr val="C60B20"/>
            </a:solidFill>
            <a:prstDash val="dash"/>
            <a:headEnd type="ova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39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xit" presetSubtype="8" fill="hold" nodeType="afterEffect">
                                  <p:stCondLst>
                                    <p:cond delay="0"/>
                                  </p:stCondLst>
                                  <p:childTnLst>
                                    <p:animEffect transition="out" filter="wipe(left)">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8.95522E-7 2.03751E-7 L 8.95522E-7 -0.25816 " pathEditMode="relative" rAng="0" ptsTypes="AA">
                                      <p:cBhvr>
                                        <p:cTn id="18" dur="2000" fill="hold"/>
                                        <p:tgtEl>
                                          <p:spTgt spid="7"/>
                                        </p:tgtEl>
                                        <p:attrNameLst>
                                          <p:attrName>ppt_x</p:attrName>
                                          <p:attrName>ppt_y</p:attrName>
                                        </p:attrNameLst>
                                      </p:cBhvr>
                                      <p:rCtr x="0" y="-12920"/>
                                    </p:animMotion>
                                  </p:childTnLst>
                                </p:cTn>
                              </p:par>
                            </p:childTnLst>
                          </p:cTn>
                        </p:par>
                        <p:par>
                          <p:cTn id="19" fill="hold">
                            <p:stCondLst>
                              <p:cond delay="3500"/>
                            </p:stCondLst>
                            <p:childTnLst>
                              <p:par>
                                <p:cTn id="20" presetID="9" presetClass="emph" presetSubtype="0" nodeType="afterEffect">
                                  <p:stCondLst>
                                    <p:cond delay="0"/>
                                  </p:stCondLst>
                                  <p:childTnLst>
                                    <p:set>
                                      <p:cBhvr rctx="PPT">
                                        <p:cTn id="21" dur="indefinite"/>
                                        <p:tgtEl>
                                          <p:spTgt spid="7"/>
                                        </p:tgtEl>
                                        <p:attrNameLst>
                                          <p:attrName>style.opacity</p:attrName>
                                        </p:attrNameLst>
                                      </p:cBhvr>
                                      <p:to>
                                        <p:strVal val="0.5"/>
                                      </p:to>
                                    </p:set>
                                    <p:animEffect filter="image" prLst="opacity: 0.5">
                                      <p:cBhvr rctx="IE">
                                        <p:cTn id="22"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2</a:t>
            </a:r>
            <a:endParaRPr lang="en-US" dirty="0"/>
          </a:p>
        </p:txBody>
      </p:sp>
      <p:pic>
        <p:nvPicPr>
          <p:cNvPr id="5" name="Picture 4" descr="455616745 [Converted]_botto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500" y="4772939"/>
            <a:ext cx="2101761" cy="165800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672" y="3986685"/>
            <a:ext cx="1044418" cy="1352748"/>
          </a:xfrm>
          <a:prstGeom prst="rect">
            <a:avLst/>
          </a:prstGeom>
        </p:spPr>
      </p:pic>
      <p:pic>
        <p:nvPicPr>
          <p:cNvPr id="4" name="Picture 3" descr="455616745 [Converted]_top.png"/>
          <p:cNvPicPr>
            <a:picLocks noChangeAspect="1"/>
          </p:cNvPicPr>
          <p:nvPr/>
        </p:nvPicPr>
        <p:blipFill>
          <a:blip r:embed="rId5" cstate="screen">
            <a:alphaModFix amt="49000"/>
            <a:extLst>
              <a:ext uri="{28A0092B-C50C-407E-A947-70E740481C1C}">
                <a14:useLocalDpi xmlns:a14="http://schemas.microsoft.com/office/drawing/2010/main"/>
              </a:ext>
            </a:extLst>
          </a:blip>
          <a:stretch>
            <a:fillRect/>
          </a:stretch>
        </p:blipFill>
        <p:spPr>
          <a:xfrm>
            <a:off x="457200" y="119480"/>
            <a:ext cx="2089570" cy="2706444"/>
          </a:xfrm>
          <a:prstGeom prst="rect">
            <a:avLst/>
          </a:prstGeom>
        </p:spPr>
      </p:pic>
      <p:pic>
        <p:nvPicPr>
          <p:cNvPr id="9" name="Picture 8" descr="455616745 [Converted]_bluedoll.png"/>
          <p:cNvPicPr>
            <a:picLocks noChangeAspect="1"/>
          </p:cNvPicPr>
          <p:nvPr/>
        </p:nvPicPr>
        <p:blipFill>
          <a:blip r:embed="rId6" cstate="screen">
            <a:alphaModFix amt="40000"/>
            <a:extLst>
              <a:ext uri="{28A0092B-C50C-407E-A947-70E740481C1C}">
                <a14:useLocalDpi xmlns:a14="http://schemas.microsoft.com/office/drawing/2010/main"/>
              </a:ext>
            </a:extLst>
          </a:blip>
          <a:stretch>
            <a:fillRect/>
          </a:stretch>
        </p:blipFill>
        <p:spPr>
          <a:xfrm>
            <a:off x="660400" y="1076223"/>
            <a:ext cx="1672631" cy="2165155"/>
          </a:xfrm>
          <a:prstGeom prst="rect">
            <a:avLst/>
          </a:prstGeom>
        </p:spPr>
      </p:pic>
      <p:pic>
        <p:nvPicPr>
          <p:cNvPr id="7" name="Picture 6"/>
          <p:cNvPicPr>
            <a:picLocks noChangeAspect="1"/>
          </p:cNvPicPr>
          <p:nvPr/>
        </p:nvPicPr>
        <p:blipFill>
          <a:blip r:embed="rId7" cstate="screen">
            <a:alphaModFix amt="49000"/>
            <a:extLst>
              <a:ext uri="{28A0092B-C50C-407E-A947-70E740481C1C}">
                <a14:useLocalDpi xmlns:a14="http://schemas.microsoft.com/office/drawing/2010/main"/>
              </a:ext>
            </a:extLst>
          </a:blip>
          <a:stretch>
            <a:fillRect/>
          </a:stretch>
        </p:blipFill>
        <p:spPr>
          <a:xfrm>
            <a:off x="797440" y="1743003"/>
            <a:ext cx="1411369" cy="1826209"/>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31220" y="1339462"/>
            <a:ext cx="4586324" cy="4674101"/>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39592" y="2443983"/>
            <a:ext cx="3569580" cy="3569580"/>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78475" y="3087678"/>
            <a:ext cx="2691814" cy="2925884"/>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44788" y="4250717"/>
            <a:ext cx="1759188" cy="1762846"/>
          </a:xfrm>
          <a:prstGeom prst="rect">
            <a:avLst/>
          </a:prstGeom>
        </p:spPr>
      </p:pic>
      <p:cxnSp>
        <p:nvCxnSpPr>
          <p:cNvPr id="14" name="Straight Connector 13"/>
          <p:cNvCxnSpPr/>
          <p:nvPr/>
        </p:nvCxnSpPr>
        <p:spPr>
          <a:xfrm>
            <a:off x="2024090" y="4406900"/>
            <a:ext cx="3563910" cy="565150"/>
          </a:xfrm>
          <a:prstGeom prst="line">
            <a:avLst/>
          </a:prstGeom>
          <a:ln>
            <a:solidFill>
              <a:srgbClr val="C60B20"/>
            </a:solidFill>
            <a:prstDash val="dash"/>
            <a:headEnd type="ova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9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xit" presetSubtype="8" fill="hold" nodeType="afterEffect">
                                  <p:stCondLst>
                                    <p:cond delay="0"/>
                                  </p:stCondLst>
                                  <p:childTnLst>
                                    <p:animEffect transition="out" filter="wipe(left)">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3</a:t>
            </a:r>
            <a:endParaRPr lang="en-US" dirty="0"/>
          </a:p>
        </p:txBody>
      </p:sp>
      <p:sp>
        <p:nvSpPr>
          <p:cNvPr id="3" name="Down Arrow 2"/>
          <p:cNvSpPr/>
          <p:nvPr/>
        </p:nvSpPr>
        <p:spPr>
          <a:xfrm>
            <a:off x="4217276" y="3446447"/>
            <a:ext cx="709448" cy="1124694"/>
          </a:xfrm>
          <a:prstGeom prst="downArrow">
            <a:avLst>
              <a:gd name="adj1" fmla="val 32475"/>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 name="Group 3"/>
          <p:cNvGrpSpPr/>
          <p:nvPr/>
        </p:nvGrpSpPr>
        <p:grpSpPr>
          <a:xfrm>
            <a:off x="3352983" y="4777933"/>
            <a:ext cx="2438035" cy="877692"/>
            <a:chOff x="5903863" y="5178981"/>
            <a:chExt cx="2438035" cy="877692"/>
          </a:xfrm>
        </p:grpSpPr>
        <p:sp>
          <p:nvSpPr>
            <p:cNvPr id="5" name="Oval 4"/>
            <p:cNvSpPr/>
            <p:nvPr/>
          </p:nvSpPr>
          <p:spPr>
            <a:xfrm>
              <a:off x="5903863" y="5178981"/>
              <a:ext cx="2438035" cy="877692"/>
            </a:xfrm>
            <a:prstGeom prst="ellipse">
              <a:avLst/>
            </a:prstGeom>
            <a:solidFill>
              <a:srgbClr val="38BBB9"/>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6" name="Subtitle 2"/>
            <p:cNvSpPr txBox="1">
              <a:spLocks/>
            </p:cNvSpPr>
            <p:nvPr/>
          </p:nvSpPr>
          <p:spPr bwMode="auto">
            <a:xfrm>
              <a:off x="5952624" y="5402455"/>
              <a:ext cx="2340513" cy="48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Arial" charset="0"/>
                <a:buNone/>
              </a:pPr>
              <a:r>
                <a:rPr lang="en-US" sz="2000" b="1" dirty="0" smtClean="0">
                  <a:solidFill>
                    <a:schemeClr val="bg1"/>
                  </a:solidFill>
                  <a:cs typeface="Arial" charset="0"/>
                </a:rPr>
                <a:t>Life Insurance</a:t>
              </a:r>
              <a:endParaRPr lang="en-US" sz="2000" b="1" dirty="0">
                <a:solidFill>
                  <a:schemeClr val="bg1"/>
                </a:solidFill>
                <a:cs typeface="Arial" charset="0"/>
              </a:endParaRPr>
            </a:p>
          </p:txBody>
        </p:sp>
      </p:grpSp>
      <p:pic>
        <p:nvPicPr>
          <p:cNvPr id="10" name="Picture 9" descr="ma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1946" y="1583267"/>
            <a:ext cx="502908" cy="17000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3463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Married Couple with Foreign National</a:t>
            </a:r>
            <a:endParaRPr lang="en-US" dirty="0"/>
          </a:p>
        </p:txBody>
      </p:sp>
      <p:pic>
        <p:nvPicPr>
          <p:cNvPr id="3" name="Picture 2" descr="10170144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6954" y="1454150"/>
            <a:ext cx="2906059" cy="4359652"/>
          </a:xfrm>
          <a:prstGeom prst="rect">
            <a:avLst/>
          </a:prstGeom>
          <a:noFill/>
          <a:ln>
            <a:noFill/>
          </a:ln>
          <a:effectLst>
            <a:outerShdw blurRad="50800" dist="38100" dir="2700000" algn="tl" rotWithShape="0">
              <a:prstClr val="black">
                <a:alpha val="40000"/>
              </a:prstClr>
            </a:outerShdw>
          </a:effectLst>
        </p:spPr>
      </p:pic>
      <p:sp>
        <p:nvSpPr>
          <p:cNvPr id="4" name="TextBox 3"/>
          <p:cNvSpPr txBox="1"/>
          <p:nvPr/>
        </p:nvSpPr>
        <p:spPr>
          <a:xfrm>
            <a:off x="793750" y="2673350"/>
            <a:ext cx="4502150" cy="1077218"/>
          </a:xfrm>
          <a:prstGeom prst="rect">
            <a:avLst/>
          </a:prstGeom>
          <a:noFill/>
        </p:spPr>
        <p:txBody>
          <a:bodyPr wrap="square" rtlCol="0">
            <a:spAutoFit/>
          </a:bodyPr>
          <a:lstStyle/>
          <a:p>
            <a:pPr algn="ctr"/>
            <a:r>
              <a:rPr lang="en-US" sz="3200" b="1" dirty="0" smtClean="0">
                <a:solidFill>
                  <a:srgbClr val="38BBB9"/>
                </a:solidFill>
                <a:latin typeface="Arial"/>
                <a:cs typeface="Arial"/>
              </a:rPr>
              <a:t>No unlimited marital </a:t>
            </a:r>
            <a:br>
              <a:rPr lang="en-US" sz="3200" b="1" dirty="0" smtClean="0">
                <a:solidFill>
                  <a:srgbClr val="38BBB9"/>
                </a:solidFill>
                <a:latin typeface="Arial"/>
                <a:cs typeface="Arial"/>
              </a:rPr>
            </a:br>
            <a:r>
              <a:rPr lang="en-US" sz="3200" b="1" dirty="0" smtClean="0">
                <a:solidFill>
                  <a:srgbClr val="38BBB9"/>
                </a:solidFill>
                <a:latin typeface="Arial"/>
                <a:cs typeface="Arial"/>
              </a:rPr>
              <a:t>estate deduction</a:t>
            </a:r>
          </a:p>
        </p:txBody>
      </p:sp>
    </p:spTree>
    <p:extLst>
      <p:ext uri="{BB962C8B-B14F-4D97-AF65-F5344CB8AC3E}">
        <p14:creationId xmlns:p14="http://schemas.microsoft.com/office/powerpoint/2010/main" val="3881384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ldmap.png"/>
          <p:cNvPicPr>
            <a:picLocks noChangeAspect="1"/>
          </p:cNvPicPr>
          <p:nvPr/>
        </p:nvPicPr>
        <p:blipFill>
          <a:blip r:embed="rId3" cstate="screen">
            <a:extLst>
              <a:ext uri="{28A0092B-C50C-407E-A947-70E740481C1C}">
                <a14:useLocalDpi xmlns:a14="http://schemas.microsoft.com/office/drawing/2010/main"/>
              </a:ext>
            </a:extLst>
          </a:blip>
          <a:srcRect r="-2018"/>
          <a:stretch>
            <a:fillRect/>
          </a:stretch>
        </p:blipFill>
        <p:spPr>
          <a:xfrm>
            <a:off x="457200" y="1845849"/>
            <a:ext cx="8623300" cy="3512493"/>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883" y="2747013"/>
            <a:ext cx="1670462" cy="1378891"/>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540" y="1845849"/>
            <a:ext cx="2211303" cy="2837030"/>
          </a:xfrm>
          <a:prstGeom prst="rect">
            <a:avLst/>
          </a:prstGeom>
        </p:spPr>
      </p:pic>
      <p:sp>
        <p:nvSpPr>
          <p:cNvPr id="2" name="Title 1"/>
          <p:cNvSpPr>
            <a:spLocks noGrp="1"/>
          </p:cNvSpPr>
          <p:nvPr>
            <p:ph type="title"/>
          </p:nvPr>
        </p:nvSpPr>
        <p:spPr/>
        <p:txBody>
          <a:bodyPr/>
          <a:lstStyle/>
          <a:p>
            <a:r>
              <a:rPr lang="en-US" dirty="0" smtClean="0"/>
              <a:t>Love knows no boundaries</a:t>
            </a:r>
            <a:endParaRPr lang="en-US" dirty="0"/>
          </a:p>
        </p:txBody>
      </p:sp>
      <p:sp>
        <p:nvSpPr>
          <p:cNvPr id="5" name="TextBox 4"/>
          <p:cNvSpPr txBox="1"/>
          <p:nvPr/>
        </p:nvSpPr>
        <p:spPr>
          <a:xfrm>
            <a:off x="865141" y="2433019"/>
            <a:ext cx="1234695" cy="246221"/>
          </a:xfrm>
          <a:prstGeom prst="rect">
            <a:avLst/>
          </a:prstGeom>
          <a:noFill/>
        </p:spPr>
        <p:txBody>
          <a:bodyPr wrap="none" rtlCol="0">
            <a:spAutoFit/>
          </a:bodyPr>
          <a:lstStyle/>
          <a:p>
            <a:pPr algn="ctr"/>
            <a:r>
              <a:rPr lang="en-US" sz="1000" b="1" dirty="0" smtClean="0">
                <a:latin typeface="Arial"/>
                <a:cs typeface="Arial"/>
              </a:rPr>
              <a:t>CANADA / 69,887</a:t>
            </a:r>
            <a:endParaRPr lang="en-US" sz="1000" b="1" dirty="0">
              <a:latin typeface="Arial"/>
              <a:cs typeface="Arial"/>
            </a:endParaRPr>
          </a:p>
        </p:txBody>
      </p:sp>
      <p:sp>
        <p:nvSpPr>
          <p:cNvPr id="6" name="TextBox 5"/>
          <p:cNvSpPr txBox="1"/>
          <p:nvPr/>
        </p:nvSpPr>
        <p:spPr>
          <a:xfrm>
            <a:off x="651099" y="4668025"/>
            <a:ext cx="1260995" cy="246221"/>
          </a:xfrm>
          <a:prstGeom prst="rect">
            <a:avLst/>
          </a:prstGeom>
          <a:noFill/>
        </p:spPr>
        <p:txBody>
          <a:bodyPr wrap="none" rtlCol="0">
            <a:spAutoFit/>
          </a:bodyPr>
          <a:lstStyle/>
          <a:p>
            <a:pPr algn="ctr"/>
            <a:r>
              <a:rPr lang="en-US" sz="1000" b="1" dirty="0" smtClean="0">
                <a:latin typeface="Arial"/>
                <a:cs typeface="Arial"/>
              </a:rPr>
              <a:t>MEXICO / 390,950</a:t>
            </a:r>
            <a:endParaRPr lang="en-US" sz="1000" b="1" dirty="0">
              <a:latin typeface="Arial"/>
              <a:cs typeface="Arial"/>
            </a:endParaRPr>
          </a:p>
        </p:txBody>
      </p:sp>
      <p:sp>
        <p:nvSpPr>
          <p:cNvPr id="8" name="TextBox 7"/>
          <p:cNvSpPr txBox="1"/>
          <p:nvPr/>
        </p:nvSpPr>
        <p:spPr>
          <a:xfrm>
            <a:off x="1604082" y="3152385"/>
            <a:ext cx="1049474" cy="246221"/>
          </a:xfrm>
          <a:prstGeom prst="rect">
            <a:avLst/>
          </a:prstGeom>
          <a:noFill/>
        </p:spPr>
        <p:txBody>
          <a:bodyPr wrap="none" rtlCol="0">
            <a:spAutoFit/>
          </a:bodyPr>
          <a:lstStyle/>
          <a:p>
            <a:pPr algn="ctr"/>
            <a:r>
              <a:rPr lang="en-US" sz="1000" b="1" dirty="0" smtClean="0">
                <a:latin typeface="Arial"/>
                <a:cs typeface="Arial"/>
              </a:rPr>
              <a:t>CUBA / 14,430</a:t>
            </a:r>
            <a:endParaRPr lang="en-US" sz="1000" b="1" dirty="0">
              <a:latin typeface="Arial"/>
              <a:cs typeface="Arial"/>
            </a:endParaRPr>
          </a:p>
        </p:txBody>
      </p:sp>
      <p:sp>
        <p:nvSpPr>
          <p:cNvPr id="9" name="TextBox 8"/>
          <p:cNvSpPr txBox="1"/>
          <p:nvPr/>
        </p:nvSpPr>
        <p:spPr>
          <a:xfrm>
            <a:off x="3555265" y="1948370"/>
            <a:ext cx="1317851" cy="246221"/>
          </a:xfrm>
          <a:prstGeom prst="rect">
            <a:avLst/>
          </a:prstGeom>
          <a:noFill/>
        </p:spPr>
        <p:txBody>
          <a:bodyPr wrap="none" rtlCol="0">
            <a:spAutoFit/>
          </a:bodyPr>
          <a:lstStyle/>
          <a:p>
            <a:pPr algn="ctr"/>
            <a:r>
              <a:rPr lang="en-US" sz="1000" b="1" dirty="0" smtClean="0">
                <a:latin typeface="Arial"/>
                <a:cs typeface="Arial"/>
              </a:rPr>
              <a:t>ENGLAND / 33,877</a:t>
            </a:r>
            <a:endParaRPr lang="en-US" sz="1000" b="1" dirty="0">
              <a:latin typeface="Arial"/>
              <a:cs typeface="Arial"/>
            </a:endParaRPr>
          </a:p>
        </p:txBody>
      </p:sp>
      <p:sp>
        <p:nvSpPr>
          <p:cNvPr id="10" name="TextBox 9"/>
          <p:cNvSpPr txBox="1"/>
          <p:nvPr/>
        </p:nvSpPr>
        <p:spPr>
          <a:xfrm>
            <a:off x="3609241" y="3118132"/>
            <a:ext cx="1066192" cy="246221"/>
          </a:xfrm>
          <a:prstGeom prst="rect">
            <a:avLst/>
          </a:prstGeom>
          <a:noFill/>
        </p:spPr>
        <p:txBody>
          <a:bodyPr wrap="none" rtlCol="0">
            <a:spAutoFit/>
          </a:bodyPr>
          <a:lstStyle/>
          <a:p>
            <a:pPr algn="ctr"/>
            <a:r>
              <a:rPr lang="en-US" sz="1000" b="1" dirty="0" smtClean="0">
                <a:latin typeface="Arial"/>
                <a:cs typeface="Arial"/>
              </a:rPr>
              <a:t>SPAIN / 12,653</a:t>
            </a:r>
            <a:endParaRPr lang="en-US" sz="1000" b="1" dirty="0">
              <a:latin typeface="Arial"/>
              <a:cs typeface="Arial"/>
            </a:endParaRPr>
          </a:p>
        </p:txBody>
      </p:sp>
      <p:sp>
        <p:nvSpPr>
          <p:cNvPr id="11" name="TextBox 10"/>
          <p:cNvSpPr txBox="1"/>
          <p:nvPr/>
        </p:nvSpPr>
        <p:spPr>
          <a:xfrm>
            <a:off x="4675433" y="2858455"/>
            <a:ext cx="1030626" cy="246221"/>
          </a:xfrm>
          <a:prstGeom prst="rect">
            <a:avLst/>
          </a:prstGeom>
          <a:noFill/>
        </p:spPr>
        <p:txBody>
          <a:bodyPr wrap="none" rtlCol="0">
            <a:spAutoFit/>
          </a:bodyPr>
          <a:lstStyle/>
          <a:p>
            <a:pPr algn="ctr"/>
            <a:r>
              <a:rPr lang="en-US" sz="1000" b="1" dirty="0" smtClean="0">
                <a:latin typeface="Arial"/>
                <a:cs typeface="Arial"/>
              </a:rPr>
              <a:t>ITALY / 19,080</a:t>
            </a:r>
            <a:endParaRPr lang="en-US" sz="1000" b="1" dirty="0">
              <a:latin typeface="Arial"/>
              <a:cs typeface="Arial"/>
            </a:endParaRPr>
          </a:p>
        </p:txBody>
      </p:sp>
      <p:sp>
        <p:nvSpPr>
          <p:cNvPr id="12" name="TextBox 11"/>
          <p:cNvSpPr txBox="1"/>
          <p:nvPr/>
        </p:nvSpPr>
        <p:spPr>
          <a:xfrm>
            <a:off x="4671212" y="2232367"/>
            <a:ext cx="1336950" cy="246221"/>
          </a:xfrm>
          <a:prstGeom prst="rect">
            <a:avLst/>
          </a:prstGeom>
          <a:noFill/>
        </p:spPr>
        <p:txBody>
          <a:bodyPr wrap="none" rtlCol="0">
            <a:spAutoFit/>
          </a:bodyPr>
          <a:lstStyle/>
          <a:p>
            <a:pPr algn="ctr"/>
            <a:r>
              <a:rPr lang="en-US" sz="1000" b="1" dirty="0" smtClean="0">
                <a:latin typeface="Arial"/>
                <a:cs typeface="Arial"/>
              </a:rPr>
              <a:t>GERMANY / 92,997</a:t>
            </a:r>
            <a:endParaRPr lang="en-US" sz="1000" b="1" dirty="0">
              <a:latin typeface="Arial"/>
              <a:cs typeface="Arial"/>
            </a:endParaRPr>
          </a:p>
        </p:txBody>
      </p:sp>
      <p:sp>
        <p:nvSpPr>
          <p:cNvPr id="13" name="TextBox 12"/>
          <p:cNvSpPr txBox="1"/>
          <p:nvPr/>
        </p:nvSpPr>
        <p:spPr>
          <a:xfrm>
            <a:off x="5588673" y="2519842"/>
            <a:ext cx="1085103" cy="246221"/>
          </a:xfrm>
          <a:prstGeom prst="rect">
            <a:avLst/>
          </a:prstGeom>
          <a:noFill/>
        </p:spPr>
        <p:txBody>
          <a:bodyPr wrap="none" rtlCol="0">
            <a:spAutoFit/>
          </a:bodyPr>
          <a:lstStyle/>
          <a:p>
            <a:pPr algn="ctr"/>
            <a:r>
              <a:rPr lang="en-US" sz="1000" b="1" dirty="0" smtClean="0">
                <a:latin typeface="Arial"/>
                <a:cs typeface="Arial"/>
              </a:rPr>
              <a:t>CHINA / 29,532</a:t>
            </a:r>
            <a:endParaRPr lang="en-US" sz="1000" b="1" dirty="0">
              <a:latin typeface="Arial"/>
              <a:cs typeface="Arial"/>
            </a:endParaRPr>
          </a:p>
        </p:txBody>
      </p:sp>
      <p:sp>
        <p:nvSpPr>
          <p:cNvPr id="14" name="TextBox 13"/>
          <p:cNvSpPr txBox="1"/>
          <p:nvPr/>
        </p:nvSpPr>
        <p:spPr>
          <a:xfrm>
            <a:off x="4782282" y="3414392"/>
            <a:ext cx="1028121" cy="246221"/>
          </a:xfrm>
          <a:prstGeom prst="rect">
            <a:avLst/>
          </a:prstGeom>
          <a:noFill/>
        </p:spPr>
        <p:txBody>
          <a:bodyPr wrap="none" rtlCol="0">
            <a:spAutoFit/>
          </a:bodyPr>
          <a:lstStyle/>
          <a:p>
            <a:pPr algn="ctr"/>
            <a:r>
              <a:rPr lang="en-US" sz="1000" b="1" dirty="0" smtClean="0">
                <a:latin typeface="Arial"/>
                <a:cs typeface="Arial"/>
              </a:rPr>
              <a:t>INDIA / 35,092</a:t>
            </a:r>
            <a:endParaRPr lang="en-US" sz="1000" b="1" dirty="0">
              <a:latin typeface="Arial"/>
              <a:cs typeface="Arial"/>
            </a:endParaRPr>
          </a:p>
        </p:txBody>
      </p:sp>
      <p:sp>
        <p:nvSpPr>
          <p:cNvPr id="15" name="TextBox 14"/>
          <p:cNvSpPr txBox="1"/>
          <p:nvPr/>
        </p:nvSpPr>
        <p:spPr>
          <a:xfrm>
            <a:off x="5277197" y="3680702"/>
            <a:ext cx="1339141" cy="246221"/>
          </a:xfrm>
          <a:prstGeom prst="rect">
            <a:avLst/>
          </a:prstGeom>
          <a:noFill/>
        </p:spPr>
        <p:txBody>
          <a:bodyPr wrap="none" rtlCol="0">
            <a:spAutoFit/>
          </a:bodyPr>
          <a:lstStyle/>
          <a:p>
            <a:pPr algn="ctr"/>
            <a:r>
              <a:rPr lang="en-US" sz="1000" b="1" dirty="0" smtClean="0">
                <a:latin typeface="Arial"/>
                <a:cs typeface="Arial"/>
              </a:rPr>
              <a:t>THAILAND / 13,368</a:t>
            </a:r>
            <a:endParaRPr lang="en-US" sz="1000" b="1" dirty="0">
              <a:latin typeface="Arial"/>
              <a:cs typeface="Arial"/>
            </a:endParaRPr>
          </a:p>
        </p:txBody>
      </p:sp>
      <p:sp>
        <p:nvSpPr>
          <p:cNvPr id="16" name="TextBox 15"/>
          <p:cNvSpPr txBox="1"/>
          <p:nvPr/>
        </p:nvSpPr>
        <p:spPr>
          <a:xfrm>
            <a:off x="6616338" y="3346303"/>
            <a:ext cx="1260869" cy="246221"/>
          </a:xfrm>
          <a:prstGeom prst="rect">
            <a:avLst/>
          </a:prstGeom>
          <a:noFill/>
        </p:spPr>
        <p:txBody>
          <a:bodyPr wrap="none" rtlCol="0">
            <a:spAutoFit/>
          </a:bodyPr>
          <a:lstStyle/>
          <a:p>
            <a:pPr algn="ctr"/>
            <a:r>
              <a:rPr lang="en-US" sz="1000" b="1" dirty="0" smtClean="0">
                <a:latin typeface="Arial"/>
                <a:cs typeface="Arial"/>
              </a:rPr>
              <a:t>VIETNAM / 20,951</a:t>
            </a:r>
            <a:endParaRPr lang="en-US" sz="1000" b="1" dirty="0">
              <a:latin typeface="Arial"/>
              <a:cs typeface="Arial"/>
            </a:endParaRPr>
          </a:p>
        </p:txBody>
      </p:sp>
      <p:sp>
        <p:nvSpPr>
          <p:cNvPr id="17" name="TextBox 16"/>
          <p:cNvSpPr txBox="1"/>
          <p:nvPr/>
        </p:nvSpPr>
        <p:spPr>
          <a:xfrm>
            <a:off x="6113316" y="4084387"/>
            <a:ext cx="1481909" cy="246221"/>
          </a:xfrm>
          <a:prstGeom prst="rect">
            <a:avLst/>
          </a:prstGeom>
          <a:noFill/>
        </p:spPr>
        <p:txBody>
          <a:bodyPr wrap="none" rtlCol="0">
            <a:spAutoFit/>
          </a:bodyPr>
          <a:lstStyle/>
          <a:p>
            <a:pPr algn="ctr"/>
            <a:r>
              <a:rPr lang="en-US" sz="1000" b="1" dirty="0" smtClean="0">
                <a:latin typeface="Arial"/>
                <a:cs typeface="Arial"/>
              </a:rPr>
              <a:t>PHILIPPINES / 74,180</a:t>
            </a:r>
            <a:endParaRPr lang="en-US" sz="1000" b="1" dirty="0">
              <a:latin typeface="Arial"/>
              <a:cs typeface="Arial"/>
            </a:endParaRPr>
          </a:p>
        </p:txBody>
      </p:sp>
      <p:sp>
        <p:nvSpPr>
          <p:cNvPr id="18" name="TextBox 17"/>
          <p:cNvSpPr txBox="1"/>
          <p:nvPr/>
        </p:nvSpPr>
        <p:spPr>
          <a:xfrm>
            <a:off x="7345661" y="2683854"/>
            <a:ext cx="1108960" cy="246221"/>
          </a:xfrm>
          <a:prstGeom prst="rect">
            <a:avLst/>
          </a:prstGeom>
          <a:noFill/>
        </p:spPr>
        <p:txBody>
          <a:bodyPr wrap="none" rtlCol="0">
            <a:spAutoFit/>
          </a:bodyPr>
          <a:lstStyle/>
          <a:p>
            <a:pPr algn="ctr"/>
            <a:r>
              <a:rPr lang="en-US" sz="1000" b="1" dirty="0" smtClean="0">
                <a:latin typeface="Arial"/>
                <a:cs typeface="Arial"/>
              </a:rPr>
              <a:t>JAPAN / 28,964</a:t>
            </a:r>
            <a:endParaRPr lang="en-US" sz="1000" b="1" dirty="0">
              <a:latin typeface="Arial"/>
              <a:cs typeface="Arial"/>
            </a:endParaRPr>
          </a:p>
        </p:txBody>
      </p:sp>
      <p:sp>
        <p:nvSpPr>
          <p:cNvPr id="19" name="TextBox 18"/>
          <p:cNvSpPr txBox="1"/>
          <p:nvPr/>
        </p:nvSpPr>
        <p:spPr>
          <a:xfrm>
            <a:off x="7038462" y="3156424"/>
            <a:ext cx="1142147" cy="246221"/>
          </a:xfrm>
          <a:prstGeom prst="rect">
            <a:avLst/>
          </a:prstGeom>
          <a:noFill/>
        </p:spPr>
        <p:txBody>
          <a:bodyPr wrap="none" rtlCol="0">
            <a:spAutoFit/>
          </a:bodyPr>
          <a:lstStyle/>
          <a:p>
            <a:pPr algn="ctr"/>
            <a:r>
              <a:rPr lang="en-US" sz="1000" b="1" dirty="0" smtClean="0">
                <a:latin typeface="Arial"/>
                <a:cs typeface="Arial"/>
              </a:rPr>
              <a:t>KOREA / 39,846</a:t>
            </a:r>
            <a:endParaRPr lang="en-US" sz="1000" b="1" dirty="0">
              <a:latin typeface="Arial"/>
              <a:cs typeface="Arial"/>
            </a:endParaRPr>
          </a:p>
        </p:txBody>
      </p:sp>
      <p:sp>
        <p:nvSpPr>
          <p:cNvPr id="23" name="TextBox 22"/>
          <p:cNvSpPr txBox="1"/>
          <p:nvPr/>
        </p:nvSpPr>
        <p:spPr>
          <a:xfrm>
            <a:off x="3051056" y="4966511"/>
            <a:ext cx="4158241" cy="369332"/>
          </a:xfrm>
          <a:prstGeom prst="rect">
            <a:avLst/>
          </a:prstGeom>
          <a:noFill/>
        </p:spPr>
        <p:txBody>
          <a:bodyPr wrap="none" rtlCol="0">
            <a:spAutoFit/>
          </a:bodyPr>
          <a:lstStyle/>
          <a:p>
            <a:pPr algn="ctr"/>
            <a:r>
              <a:rPr lang="en-US" sz="900" b="1" dirty="0" smtClean="0">
                <a:latin typeface="Arial"/>
                <a:cs typeface="Arial"/>
              </a:rPr>
              <a:t>TOP COUNTRIES FOR CROSS-BORDER MARRIAGES TO A U.S. CITIZEN</a:t>
            </a:r>
          </a:p>
          <a:p>
            <a:pPr algn="ctr"/>
            <a:r>
              <a:rPr lang="en-US" sz="900" b="1" dirty="0" smtClean="0">
                <a:latin typeface="Arial"/>
                <a:cs typeface="Arial"/>
              </a:rPr>
              <a:t>(TOTAL NUMBER OF COUPLES IN 2010)</a:t>
            </a:r>
            <a:endParaRPr lang="en-US" sz="900" b="1" dirty="0">
              <a:latin typeface="Arial"/>
              <a:cs typeface="Arial"/>
            </a:endParaRPr>
          </a:p>
        </p:txBody>
      </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8826" y="2166016"/>
            <a:ext cx="822602" cy="1010108"/>
          </a:xfrm>
          <a:prstGeom prst="rect">
            <a:avLst/>
          </a:prstGeom>
        </p:spPr>
      </p:pic>
      <p:sp>
        <p:nvSpPr>
          <p:cNvPr id="31" name="Text Box 203"/>
          <p:cNvSpPr txBox="1">
            <a:spLocks noChangeArrowheads="1"/>
          </p:cNvSpPr>
          <p:nvPr/>
        </p:nvSpPr>
        <p:spPr bwMode="auto">
          <a:xfrm>
            <a:off x="477838" y="5941441"/>
            <a:ext cx="8077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91440" indent="-36576" defTabSz="816112"/>
            <a:r>
              <a:rPr lang="en-US" sz="900" dirty="0">
                <a:solidFill>
                  <a:srgbClr val="7F7F7F"/>
                </a:solidFill>
                <a:cs typeface="Arial" pitchFamily="34" charset="0"/>
                <a:sym typeface="Arial" pitchFamily="34" charset="0"/>
              </a:rPr>
              <a:t>Source: "Legal Hassles of Global Love </a:t>
            </a:r>
            <a:r>
              <a:rPr lang="en-US" sz="900" dirty="0" smtClean="0">
                <a:solidFill>
                  <a:srgbClr val="7F7F7F"/>
                </a:solidFill>
                <a:cs typeface="Arial" pitchFamily="34" charset="0"/>
                <a:sym typeface="Arial" pitchFamily="34" charset="0"/>
              </a:rPr>
              <a:t>Affairs” Wall </a:t>
            </a:r>
            <a:r>
              <a:rPr lang="en-US" sz="900" dirty="0">
                <a:solidFill>
                  <a:srgbClr val="7F7F7F"/>
                </a:solidFill>
                <a:cs typeface="Arial" pitchFamily="34" charset="0"/>
                <a:sym typeface="Arial" pitchFamily="34" charset="0"/>
              </a:rPr>
              <a:t>Street Journal, Summer 2013</a:t>
            </a:r>
          </a:p>
        </p:txBody>
      </p:sp>
      <p:cxnSp>
        <p:nvCxnSpPr>
          <p:cNvPr id="34" name="Straight Connector 33"/>
          <p:cNvCxnSpPr/>
          <p:nvPr/>
        </p:nvCxnSpPr>
        <p:spPr>
          <a:xfrm>
            <a:off x="403860" y="1739168"/>
            <a:ext cx="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6742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Why Consider </a:t>
            </a:r>
            <a:r>
              <a:rPr lang="en-US" dirty="0" smtClean="0"/>
              <a:t/>
            </a:r>
            <a:br>
              <a:rPr lang="en-US" dirty="0" smtClean="0"/>
            </a:br>
            <a:r>
              <a:rPr lang="en-US" dirty="0" smtClean="0"/>
              <a:t>the </a:t>
            </a:r>
            <a:r>
              <a:rPr lang="en-US" dirty="0"/>
              <a:t>Foreign National Market?</a:t>
            </a:r>
          </a:p>
        </p:txBody>
      </p:sp>
      <p:sp>
        <p:nvSpPr>
          <p:cNvPr id="3" name="Content Placeholder 2"/>
          <p:cNvSpPr>
            <a:spLocks noGrp="1"/>
          </p:cNvSpPr>
          <p:nvPr>
            <p:ph idx="1"/>
          </p:nvPr>
        </p:nvSpPr>
        <p:spPr/>
        <p:txBody>
          <a:bodyPr/>
          <a:lstStyle/>
          <a:p>
            <a:r>
              <a:rPr lang="en-US" dirty="0" smtClean="0"/>
              <a:t>Large, growing population</a:t>
            </a:r>
          </a:p>
          <a:p>
            <a:r>
              <a:rPr lang="en-US" dirty="0" smtClean="0"/>
              <a:t>Foreign Nationals face unique </a:t>
            </a:r>
            <a:br>
              <a:rPr lang="en-US" dirty="0" smtClean="0"/>
            </a:br>
            <a:r>
              <a:rPr lang="en-US" dirty="0" smtClean="0"/>
              <a:t>U.S. planning challenges</a:t>
            </a:r>
          </a:p>
          <a:p>
            <a:r>
              <a:rPr lang="en-US" dirty="0" smtClean="0"/>
              <a:t>Significant need for </a:t>
            </a:r>
            <a:br>
              <a:rPr lang="en-US" dirty="0" smtClean="0"/>
            </a:br>
            <a:r>
              <a:rPr lang="en-US" dirty="0" smtClean="0"/>
              <a:t>information on strategies </a:t>
            </a:r>
            <a:br>
              <a:rPr lang="en-US" dirty="0" smtClean="0"/>
            </a:br>
            <a:r>
              <a:rPr lang="en-US" dirty="0" smtClean="0"/>
              <a:t>and planning</a:t>
            </a:r>
          </a:p>
        </p:txBody>
      </p:sp>
      <p:pic>
        <p:nvPicPr>
          <p:cNvPr id="4" name="Picture 3" descr="family.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4124088" y="1773021"/>
            <a:ext cx="5024271" cy="435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559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a:t>
            </a:r>
            <a:endParaRPr lang="en-US" dirty="0"/>
          </a:p>
        </p:txBody>
      </p:sp>
      <p:pic>
        <p:nvPicPr>
          <p:cNvPr id="3" name="Picture 2" descr="New-Estatel-Dark-gra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9168" y="2013077"/>
            <a:ext cx="883476" cy="871539"/>
          </a:xfrm>
          <a:prstGeom prst="rect">
            <a:avLst/>
          </a:prstGeom>
          <a:effectLst>
            <a:outerShdw blurRad="50800" dist="38100" dir="2700000" algn="tl" rotWithShape="0">
              <a:prstClr val="black">
                <a:alpha val="40000"/>
              </a:prstClr>
            </a:outerShdw>
          </a:effectLst>
        </p:spPr>
      </p:pic>
      <p:sp>
        <p:nvSpPr>
          <p:cNvPr id="4" name="Right Arrow 3"/>
          <p:cNvSpPr/>
          <p:nvPr/>
        </p:nvSpPr>
        <p:spPr>
          <a:xfrm>
            <a:off x="3270338" y="2962567"/>
            <a:ext cx="435429" cy="381000"/>
          </a:xfrm>
          <a:prstGeom prst="rightArrow">
            <a:avLst/>
          </a:prstGeom>
          <a:solidFill>
            <a:srgbClr val="C60B2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5035516" y="5287542"/>
            <a:ext cx="3020379"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Foreign National</a:t>
            </a:r>
            <a:endParaRPr lang="en-US" sz="2800" dirty="0"/>
          </a:p>
        </p:txBody>
      </p:sp>
      <p:sp>
        <p:nvSpPr>
          <p:cNvPr id="10" name="Rectangle 9"/>
          <p:cNvSpPr/>
          <p:nvPr/>
        </p:nvSpPr>
        <p:spPr>
          <a:xfrm>
            <a:off x="1466812" y="5287542"/>
            <a:ext cx="2159566"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U.S. Citizen</a:t>
            </a:r>
            <a:endParaRPr lang="en-US" sz="2800" dirty="0"/>
          </a:p>
        </p:txBody>
      </p:sp>
      <p:pic>
        <p:nvPicPr>
          <p:cNvPr id="12" name="Picture 11" descr="ma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3536" y="1621565"/>
            <a:ext cx="1103870" cy="3731637"/>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1510" y="1743290"/>
            <a:ext cx="955754" cy="36099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179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a:t>
            </a:r>
            <a:endParaRPr lang="en-US" dirty="0"/>
          </a:p>
        </p:txBody>
      </p:sp>
      <p:sp>
        <p:nvSpPr>
          <p:cNvPr id="5" name="Rectangle 4"/>
          <p:cNvSpPr/>
          <p:nvPr/>
        </p:nvSpPr>
        <p:spPr>
          <a:xfrm>
            <a:off x="5035516" y="5287542"/>
            <a:ext cx="3020379"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Foreign National</a:t>
            </a:r>
            <a:endParaRPr lang="en-US" sz="2800" dirty="0"/>
          </a:p>
        </p:txBody>
      </p:sp>
      <p:sp>
        <p:nvSpPr>
          <p:cNvPr id="6" name="Rectangle 5"/>
          <p:cNvSpPr/>
          <p:nvPr/>
        </p:nvSpPr>
        <p:spPr>
          <a:xfrm>
            <a:off x="1466812" y="5287542"/>
            <a:ext cx="2159566"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U.S. Citizen</a:t>
            </a:r>
            <a:endParaRPr lang="en-US" sz="2800" dirty="0"/>
          </a:p>
        </p:txBody>
      </p:sp>
      <p:pic>
        <p:nvPicPr>
          <p:cNvPr id="7" name="Picture 6" descr="ma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3536" y="1621565"/>
            <a:ext cx="1103870" cy="373163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1510" y="1743290"/>
            <a:ext cx="955754" cy="3609912"/>
          </a:xfrm>
          <a:prstGeom prst="rect">
            <a:avLst/>
          </a:prstGeom>
          <a:effectLst>
            <a:outerShdw blurRad="50800" dist="38100" dir="2700000" algn="tl" rotWithShape="0">
              <a:prstClr val="black">
                <a:alpha val="40000"/>
              </a:prstClr>
            </a:outerShdw>
          </a:effectLst>
        </p:spPr>
      </p:pic>
      <p:pic>
        <p:nvPicPr>
          <p:cNvPr id="10" name="Picture 9" descr="New-Estatel-Dark-gra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62648" y="2051385"/>
            <a:ext cx="883476" cy="871539"/>
          </a:xfrm>
          <a:prstGeom prst="rect">
            <a:avLst/>
          </a:prstGeom>
          <a:effectLst>
            <a:outerShdw blurRad="50800" dist="38100" dir="2700000" algn="tl" rotWithShape="0">
              <a:prstClr val="black">
                <a:alpha val="40000"/>
              </a:prstClr>
            </a:outerShdw>
          </a:effectLst>
        </p:spPr>
      </p:pic>
      <p:sp>
        <p:nvSpPr>
          <p:cNvPr id="12" name="Right Arrow 11"/>
          <p:cNvSpPr/>
          <p:nvPr/>
        </p:nvSpPr>
        <p:spPr>
          <a:xfrm>
            <a:off x="5383818" y="3000875"/>
            <a:ext cx="435429" cy="381000"/>
          </a:xfrm>
          <a:prstGeom prst="rightArrow">
            <a:avLst/>
          </a:prstGeom>
          <a:solidFill>
            <a:srgbClr val="C60B2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3" name="Rectangle 12"/>
          <p:cNvSpPr/>
          <p:nvPr/>
        </p:nvSpPr>
        <p:spPr>
          <a:xfrm>
            <a:off x="4935958" y="1608594"/>
            <a:ext cx="3192042" cy="4284202"/>
          </a:xfrm>
          <a:prstGeom prst="rect">
            <a:avLst/>
          </a:prstGeom>
          <a:noFill/>
          <a:ln w="57150">
            <a:solidFill>
              <a:srgbClr val="C60B2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4792134" y="3977981"/>
            <a:ext cx="3522134" cy="610948"/>
          </a:xfrm>
          <a:prstGeom prst="rect">
            <a:avLst/>
          </a:prstGeom>
          <a:solidFill>
            <a:srgbClr val="38BBB9"/>
          </a:solidFill>
        </p:spPr>
        <p:txBody>
          <a:bodyPr wrap="square" lIns="0" tIns="0" rIns="0" bIns="0" rtlCol="0">
            <a:noAutofit/>
          </a:bodyPr>
          <a:lstStyle/>
          <a:p>
            <a:pPr algn="ctr" fontAlgn="auto">
              <a:spcAft>
                <a:spcPts val="0"/>
              </a:spcAft>
            </a:pPr>
            <a:r>
              <a:rPr lang="en-US" sz="3600" b="1" dirty="0" smtClean="0">
                <a:solidFill>
                  <a:srgbClr val="FFFFFF"/>
                </a:solidFill>
                <a:latin typeface="Arial"/>
                <a:cs typeface="Arial"/>
              </a:rPr>
              <a:t>No Deduction</a:t>
            </a:r>
          </a:p>
        </p:txBody>
      </p:sp>
    </p:spTree>
    <p:extLst>
      <p:ext uri="{BB962C8B-B14F-4D97-AF65-F5344CB8AC3E}">
        <p14:creationId xmlns:p14="http://schemas.microsoft.com/office/powerpoint/2010/main" val="31519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xit" presetSubtype="0" fill="hold" grpId="0" nodeType="afterEffect">
                                  <p:stCondLst>
                                    <p:cond delay="100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a:t>
            </a:r>
            <a:endParaRPr lang="en-US" dirty="0"/>
          </a:p>
        </p:txBody>
      </p:sp>
      <p:sp>
        <p:nvSpPr>
          <p:cNvPr id="5" name="Rectangle 4"/>
          <p:cNvSpPr/>
          <p:nvPr/>
        </p:nvSpPr>
        <p:spPr>
          <a:xfrm>
            <a:off x="5035516" y="5287542"/>
            <a:ext cx="3020379"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Foreign National</a:t>
            </a:r>
            <a:endParaRPr lang="en-US" sz="2800" dirty="0"/>
          </a:p>
        </p:txBody>
      </p:sp>
      <p:sp>
        <p:nvSpPr>
          <p:cNvPr id="6" name="Rectangle 5"/>
          <p:cNvSpPr/>
          <p:nvPr/>
        </p:nvSpPr>
        <p:spPr>
          <a:xfrm>
            <a:off x="1466812" y="5287542"/>
            <a:ext cx="2159566"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U.S. Citizen</a:t>
            </a:r>
            <a:endParaRPr lang="en-US" sz="2800" dirty="0"/>
          </a:p>
        </p:txBody>
      </p:sp>
      <p:pic>
        <p:nvPicPr>
          <p:cNvPr id="7" name="Picture 6" descr="ma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3536" y="1621565"/>
            <a:ext cx="1103870" cy="373163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1510" y="1743290"/>
            <a:ext cx="955754" cy="3609912"/>
          </a:xfrm>
          <a:prstGeom prst="rect">
            <a:avLst/>
          </a:prstGeom>
          <a:effectLst>
            <a:outerShdw blurRad="50800" dist="38100" dir="2700000" algn="tl" rotWithShape="0">
              <a:prstClr val="black">
                <a:alpha val="40000"/>
              </a:prstClr>
            </a:outerShdw>
          </a:effectLst>
        </p:spPr>
      </p:pic>
      <p:pic>
        <p:nvPicPr>
          <p:cNvPr id="10" name="Picture 9" descr="New-Estatel-Dark-gra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62648" y="2051385"/>
            <a:ext cx="883476" cy="871539"/>
          </a:xfrm>
          <a:prstGeom prst="rect">
            <a:avLst/>
          </a:prstGeom>
          <a:effectLst>
            <a:outerShdw blurRad="50800" dist="38100" dir="2700000" algn="tl" rotWithShape="0">
              <a:prstClr val="black">
                <a:alpha val="40000"/>
              </a:prstClr>
            </a:outerShdw>
          </a:effectLst>
        </p:spPr>
      </p:pic>
      <p:sp>
        <p:nvSpPr>
          <p:cNvPr id="14" name="Right Arrow 13"/>
          <p:cNvSpPr/>
          <p:nvPr/>
        </p:nvSpPr>
        <p:spPr>
          <a:xfrm rot="10800000">
            <a:off x="5351628" y="3007923"/>
            <a:ext cx="447065" cy="525024"/>
          </a:xfrm>
          <a:prstGeom prst="rightArrow">
            <a:avLst/>
          </a:prstGeom>
          <a:solidFill>
            <a:srgbClr val="C60B2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5" name="Rectangle 14"/>
          <p:cNvSpPr/>
          <p:nvPr/>
        </p:nvSpPr>
        <p:spPr>
          <a:xfrm>
            <a:off x="4935958" y="1608594"/>
            <a:ext cx="3192042" cy="4284201"/>
          </a:xfrm>
          <a:prstGeom prst="rect">
            <a:avLst/>
          </a:prstGeom>
          <a:noFill/>
          <a:ln w="57150">
            <a:solidFill>
              <a:srgbClr val="C60B2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1601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a:t>
            </a:r>
            <a:endParaRPr lang="en-US" dirty="0"/>
          </a:p>
        </p:txBody>
      </p:sp>
      <p:sp>
        <p:nvSpPr>
          <p:cNvPr id="5" name="Rectangle 4"/>
          <p:cNvSpPr/>
          <p:nvPr/>
        </p:nvSpPr>
        <p:spPr>
          <a:xfrm>
            <a:off x="5035516" y="5287542"/>
            <a:ext cx="3020379"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Foreign National</a:t>
            </a:r>
            <a:endParaRPr lang="en-US" sz="2800" dirty="0"/>
          </a:p>
        </p:txBody>
      </p:sp>
      <p:sp>
        <p:nvSpPr>
          <p:cNvPr id="6" name="Rectangle 5"/>
          <p:cNvSpPr/>
          <p:nvPr/>
        </p:nvSpPr>
        <p:spPr>
          <a:xfrm>
            <a:off x="1466812" y="5287542"/>
            <a:ext cx="2159566" cy="523220"/>
          </a:xfrm>
          <a:prstGeom prst="rect">
            <a:avLst/>
          </a:prstGeom>
        </p:spPr>
        <p:txBody>
          <a:bodyPr wrap="none">
            <a:spAutoFit/>
          </a:bodyPr>
          <a:lstStyle/>
          <a:p>
            <a:pPr algn="ctr"/>
            <a:r>
              <a:rPr lang="en-US" sz="2800" b="1" dirty="0" smtClean="0">
                <a:solidFill>
                  <a:prstClr val="black">
                    <a:lumMod val="75000"/>
                    <a:lumOff val="25000"/>
                  </a:prstClr>
                </a:solidFill>
                <a:latin typeface="Arial" pitchFamily="34" charset="0"/>
                <a:cs typeface="Arial" pitchFamily="34" charset="0"/>
              </a:rPr>
              <a:t>U.S. Citizen</a:t>
            </a:r>
            <a:endParaRPr lang="en-US" sz="2800" dirty="0"/>
          </a:p>
        </p:txBody>
      </p:sp>
      <p:pic>
        <p:nvPicPr>
          <p:cNvPr id="7" name="Picture 6" descr="ma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3536" y="1621565"/>
            <a:ext cx="1103870" cy="373163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1510" y="1743290"/>
            <a:ext cx="955754" cy="3609912"/>
          </a:xfrm>
          <a:prstGeom prst="rect">
            <a:avLst/>
          </a:prstGeom>
          <a:effectLst>
            <a:outerShdw blurRad="50800" dist="38100" dir="2700000" algn="tl" rotWithShape="0">
              <a:prstClr val="black">
                <a:alpha val="40000"/>
              </a:prstClr>
            </a:outerShdw>
          </a:effectLst>
        </p:spPr>
      </p:pic>
      <p:pic>
        <p:nvPicPr>
          <p:cNvPr id="11" name="Picture 10" descr="New-Estatel-Dark-gra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3040" y="2017118"/>
            <a:ext cx="883476" cy="871539"/>
          </a:xfrm>
          <a:prstGeom prst="rect">
            <a:avLst/>
          </a:prstGeom>
          <a:effectLst>
            <a:outerShdw blurRad="50800" dist="38100" dir="2700000" algn="tl" rotWithShape="0">
              <a:prstClr val="black">
                <a:alpha val="40000"/>
              </a:prstClr>
            </a:outerShdw>
          </a:effectLst>
        </p:spPr>
      </p:pic>
      <p:sp>
        <p:nvSpPr>
          <p:cNvPr id="13" name="Right Arrow 12"/>
          <p:cNvSpPr/>
          <p:nvPr/>
        </p:nvSpPr>
        <p:spPr>
          <a:xfrm rot="10800000">
            <a:off x="3188236" y="2962276"/>
            <a:ext cx="435429" cy="381000"/>
          </a:xfrm>
          <a:prstGeom prst="rightArrow">
            <a:avLst/>
          </a:prstGeom>
          <a:solidFill>
            <a:srgbClr val="C60B2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6" name="Rectangle 15"/>
          <p:cNvSpPr/>
          <p:nvPr/>
        </p:nvSpPr>
        <p:spPr>
          <a:xfrm>
            <a:off x="992430" y="1387475"/>
            <a:ext cx="3108960" cy="4513791"/>
          </a:xfrm>
          <a:prstGeom prst="rect">
            <a:avLst/>
          </a:prstGeom>
          <a:noFill/>
          <a:ln w="57150">
            <a:solidFill>
              <a:srgbClr val="38BBB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795867" y="3832919"/>
            <a:ext cx="3547533" cy="950747"/>
          </a:xfrm>
          <a:prstGeom prst="rect">
            <a:avLst/>
          </a:prstGeom>
          <a:solidFill>
            <a:srgbClr val="C60B20"/>
          </a:solidFill>
          <a:ln>
            <a:noFill/>
          </a:ln>
          <a:effectLst/>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algn="ctr" fontAlgn="auto">
              <a:spcAft>
                <a:spcPts val="0"/>
              </a:spcAft>
            </a:pPr>
            <a:r>
              <a:rPr lang="en-US" sz="2800" b="1" dirty="0" smtClean="0">
                <a:solidFill>
                  <a:srgbClr val="FFFFFF"/>
                </a:solidFill>
                <a:latin typeface="Arial"/>
                <a:cs typeface="Arial"/>
              </a:rPr>
              <a:t>Unlimited Marital Deduction</a:t>
            </a:r>
          </a:p>
        </p:txBody>
      </p:sp>
    </p:spTree>
    <p:extLst>
      <p:ext uri="{BB962C8B-B14F-4D97-AF65-F5344CB8AC3E}">
        <p14:creationId xmlns:p14="http://schemas.microsoft.com/office/powerpoint/2010/main" val="23521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10" presetClass="exit" presetSubtype="0" fill="hold" grpId="0" nodeType="afterEffect">
                                  <p:stCondLst>
                                    <p:cond delay="100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Planning Is Important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Mark, a U.S. citizen</a:t>
            </a:r>
          </a:p>
          <a:p>
            <a:pPr>
              <a:buFont typeface="Arial" panose="020B0604020202020204" pitchFamily="34" charset="0"/>
              <a:buChar char="•"/>
            </a:pPr>
            <a:r>
              <a:rPr lang="en-US" dirty="0" smtClean="0"/>
              <a:t>Anna, a Philippine citizen </a:t>
            </a:r>
            <a:br>
              <a:rPr lang="en-US" dirty="0" smtClean="0"/>
            </a:br>
            <a:r>
              <a:rPr lang="en-US" dirty="0" smtClean="0"/>
              <a:t>and U.S. Resident Alien </a:t>
            </a:r>
          </a:p>
          <a:p>
            <a:pPr>
              <a:buFont typeface="Arial" panose="020B0604020202020204" pitchFamily="34" charset="0"/>
              <a:buChar char="•"/>
            </a:pPr>
            <a:r>
              <a:rPr lang="en-US" dirty="0" smtClean="0"/>
              <a:t>$15 million net worth</a:t>
            </a:r>
          </a:p>
        </p:txBody>
      </p:sp>
      <p:pic>
        <p:nvPicPr>
          <p:cNvPr id="4" name="Picture 3" descr="10170144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6954" y="1454150"/>
            <a:ext cx="2906059" cy="4359652"/>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58364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One: QDOT</a:t>
            </a:r>
            <a:endParaRPr lang="en-US" dirty="0"/>
          </a:p>
        </p:txBody>
      </p:sp>
      <p:grpSp>
        <p:nvGrpSpPr>
          <p:cNvPr id="96" name="Group 383"/>
          <p:cNvGrpSpPr/>
          <p:nvPr/>
        </p:nvGrpSpPr>
        <p:grpSpPr>
          <a:xfrm>
            <a:off x="304800" y="2241549"/>
            <a:ext cx="2173289" cy="2398756"/>
            <a:chOff x="0" y="0"/>
            <a:chExt cx="2173288" cy="2398755"/>
          </a:xfrm>
        </p:grpSpPr>
        <p:sp>
          <p:nvSpPr>
            <p:cNvPr id="97" name="Shape 381"/>
            <p:cNvSpPr/>
            <p:nvPr/>
          </p:nvSpPr>
          <p:spPr>
            <a:xfrm>
              <a:off x="0" y="1988386"/>
              <a:ext cx="2173288" cy="4103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p>
              <a:pPr lvl="0" algn="ctr" defTabSz="914400">
                <a:defRPr sz="1800"/>
              </a:pPr>
              <a:r>
                <a:rPr sz="2000" dirty="0" smtClean="0">
                  <a:uFill>
                    <a:solidFill/>
                  </a:uFill>
                  <a:latin typeface="Arial Bold"/>
                  <a:ea typeface="Arial Bold"/>
                  <a:cs typeface="Arial Bold"/>
                  <a:sym typeface="Arial Bold"/>
                </a:rPr>
                <a:t>U.S</a:t>
              </a:r>
              <a:r>
                <a:rPr sz="2000" dirty="0">
                  <a:uFill>
                    <a:solidFill/>
                  </a:uFill>
                  <a:latin typeface="Arial Bold"/>
                  <a:ea typeface="Arial Bold"/>
                  <a:cs typeface="Arial Bold"/>
                  <a:sym typeface="Arial Bold"/>
                </a:rPr>
                <a:t>. Citizen</a:t>
              </a:r>
            </a:p>
          </p:txBody>
        </p:sp>
        <p:pic>
          <p:nvPicPr>
            <p:cNvPr id="98" name="image49.png"/>
            <p:cNvPicPr/>
            <p:nvPr/>
          </p:nvPicPr>
          <p:blipFill>
            <a:blip r:embed="rId3">
              <a:extLst/>
            </a:blip>
            <a:stretch>
              <a:fillRect/>
            </a:stretch>
          </p:blipFill>
          <p:spPr>
            <a:xfrm>
              <a:off x="758123" y="0"/>
              <a:ext cx="593864" cy="1937727"/>
            </a:xfrm>
            <a:prstGeom prst="rect">
              <a:avLst/>
            </a:prstGeom>
            <a:ln w="12700" cap="flat">
              <a:noFill/>
              <a:miter lim="400000"/>
            </a:ln>
            <a:effectLst>
              <a:outerShdw blurRad="50800" dist="38100" dir="2700000" rotWithShape="0">
                <a:srgbClr val="000000">
                  <a:alpha val="39997"/>
                </a:srgbClr>
              </a:outerShdw>
            </a:effectLst>
          </p:spPr>
        </p:pic>
      </p:grpSp>
      <p:grpSp>
        <p:nvGrpSpPr>
          <p:cNvPr id="99" name="Group 386"/>
          <p:cNvGrpSpPr/>
          <p:nvPr/>
        </p:nvGrpSpPr>
        <p:grpSpPr>
          <a:xfrm>
            <a:off x="5983287" y="2241550"/>
            <a:ext cx="2778126" cy="2583170"/>
            <a:chOff x="0" y="0"/>
            <a:chExt cx="2778125" cy="2583170"/>
          </a:xfrm>
        </p:grpSpPr>
        <p:sp>
          <p:nvSpPr>
            <p:cNvPr id="100" name="Shape 384"/>
            <p:cNvSpPr/>
            <p:nvPr/>
          </p:nvSpPr>
          <p:spPr>
            <a:xfrm>
              <a:off x="0" y="1865025"/>
              <a:ext cx="2778125" cy="7181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p>
              <a:pPr lvl="0" algn="ctr" defTabSz="914400">
                <a:defRPr sz="1800"/>
              </a:pPr>
              <a:r>
                <a:rPr sz="2000" dirty="0" smtClean="0">
                  <a:uFill>
                    <a:solidFill/>
                  </a:uFill>
                  <a:latin typeface="Arial Bold"/>
                  <a:ea typeface="Arial Bold"/>
                  <a:cs typeface="Arial Bold"/>
                  <a:sym typeface="Arial Bold"/>
                </a:rPr>
                <a:t>Resident </a:t>
              </a:r>
              <a:r>
                <a:rPr sz="2000" dirty="0">
                  <a:uFill>
                    <a:solidFill/>
                  </a:uFill>
                  <a:latin typeface="Arial Bold"/>
                  <a:ea typeface="Arial Bold"/>
                  <a:cs typeface="Arial Bold"/>
                  <a:sym typeface="Arial Bold"/>
                </a:rPr>
                <a:t>Alien</a:t>
              </a:r>
              <a:br>
                <a:rPr sz="2000" dirty="0">
                  <a:uFill>
                    <a:solidFill/>
                  </a:uFill>
                  <a:latin typeface="Arial Bold"/>
                  <a:ea typeface="Arial Bold"/>
                  <a:cs typeface="Arial Bold"/>
                  <a:sym typeface="Arial Bold"/>
                </a:rPr>
              </a:br>
              <a:endParaRPr sz="2000" dirty="0">
                <a:uFill>
                  <a:solidFill/>
                </a:uFill>
                <a:latin typeface="Arial Bold"/>
                <a:ea typeface="Arial Bold"/>
                <a:cs typeface="Arial Bold"/>
                <a:sym typeface="Arial Bold"/>
              </a:endParaRPr>
            </a:p>
          </p:txBody>
        </p:sp>
        <p:pic>
          <p:nvPicPr>
            <p:cNvPr id="101" name="image50.png"/>
            <p:cNvPicPr/>
            <p:nvPr/>
          </p:nvPicPr>
          <p:blipFill>
            <a:blip r:embed="rId4">
              <a:extLst/>
            </a:blip>
            <a:stretch>
              <a:fillRect/>
            </a:stretch>
          </p:blipFill>
          <p:spPr>
            <a:xfrm>
              <a:off x="1129009" y="0"/>
              <a:ext cx="545477" cy="1928462"/>
            </a:xfrm>
            <a:prstGeom prst="rect">
              <a:avLst/>
            </a:prstGeom>
            <a:ln w="12700" cap="flat">
              <a:noFill/>
              <a:miter lim="400000"/>
            </a:ln>
            <a:effectLst>
              <a:outerShdw blurRad="50800" dist="38100" dir="2700000" rotWithShape="0">
                <a:srgbClr val="000000">
                  <a:alpha val="39997"/>
                </a:srgbClr>
              </a:outerShdw>
            </a:effectLst>
          </p:spPr>
        </p:pic>
      </p:grpSp>
      <p:grpSp>
        <p:nvGrpSpPr>
          <p:cNvPr id="102" name="Group 391"/>
          <p:cNvGrpSpPr/>
          <p:nvPr/>
        </p:nvGrpSpPr>
        <p:grpSpPr>
          <a:xfrm>
            <a:off x="3537369" y="2491185"/>
            <a:ext cx="1891113" cy="1722040"/>
            <a:chOff x="0" y="0"/>
            <a:chExt cx="1891112" cy="1722039"/>
          </a:xfrm>
        </p:grpSpPr>
        <p:pic>
          <p:nvPicPr>
            <p:cNvPr id="103" name="image51.png"/>
            <p:cNvPicPr/>
            <p:nvPr/>
          </p:nvPicPr>
          <p:blipFill>
            <a:blip r:embed="rId5">
              <a:extLst/>
            </a:blip>
            <a:stretch>
              <a:fillRect/>
            </a:stretch>
          </p:blipFill>
          <p:spPr>
            <a:xfrm>
              <a:off x="4343" y="138949"/>
              <a:ext cx="1394641" cy="1583091"/>
            </a:xfrm>
            <a:prstGeom prst="rect">
              <a:avLst/>
            </a:prstGeom>
            <a:ln w="12700" cap="flat">
              <a:noFill/>
              <a:miter lim="400000"/>
            </a:ln>
            <a:effectLst>
              <a:outerShdw blurRad="50800" dist="38100" dir="2700000" rotWithShape="0">
                <a:srgbClr val="000000">
                  <a:alpha val="39997"/>
                </a:srgbClr>
              </a:outerShdw>
            </a:effectLst>
          </p:spPr>
        </p:pic>
        <p:grpSp>
          <p:nvGrpSpPr>
            <p:cNvPr id="104" name="Group 390"/>
            <p:cNvGrpSpPr/>
            <p:nvPr/>
          </p:nvGrpSpPr>
          <p:grpSpPr>
            <a:xfrm>
              <a:off x="0" y="-1"/>
              <a:ext cx="1891113" cy="1101108"/>
              <a:chOff x="0" y="0"/>
              <a:chExt cx="1891112" cy="1101106"/>
            </a:xfrm>
          </p:grpSpPr>
          <p:pic>
            <p:nvPicPr>
              <p:cNvPr id="105" name="image52.png"/>
              <p:cNvPicPr/>
              <p:nvPr/>
            </p:nvPicPr>
            <p:blipFill>
              <a:blip r:embed="rId6">
                <a:extLst/>
              </a:blip>
              <a:stretch>
                <a:fillRect/>
              </a:stretch>
            </p:blipFill>
            <p:spPr>
              <a:xfrm rot="20580000">
                <a:off x="1107376" y="75625"/>
                <a:ext cx="659286" cy="949856"/>
              </a:xfrm>
              <a:prstGeom prst="rect">
                <a:avLst/>
              </a:prstGeom>
              <a:ln w="12700" cap="flat">
                <a:noFill/>
                <a:miter lim="400000"/>
              </a:ln>
              <a:effectLst>
                <a:outerShdw blurRad="50800" dist="38100" dir="2700000" rotWithShape="0">
                  <a:srgbClr val="000000">
                    <a:alpha val="39997"/>
                  </a:srgbClr>
                </a:outerShdw>
              </a:effectLst>
            </p:spPr>
          </p:pic>
          <p:pic>
            <p:nvPicPr>
              <p:cNvPr id="106" name="image53.png"/>
              <p:cNvPicPr/>
              <p:nvPr/>
            </p:nvPicPr>
            <p:blipFill>
              <a:blip r:embed="rId7">
                <a:extLst/>
              </a:blip>
              <a:stretch>
                <a:fillRect/>
              </a:stretch>
            </p:blipFill>
            <p:spPr>
              <a:xfrm rot="9591612">
                <a:off x="29700" y="278261"/>
                <a:ext cx="1381962" cy="417937"/>
              </a:xfrm>
              <a:prstGeom prst="rect">
                <a:avLst/>
              </a:prstGeom>
              <a:ln w="12700" cap="flat">
                <a:noFill/>
                <a:miter lim="400000"/>
              </a:ln>
              <a:effectLst/>
            </p:spPr>
          </p:pic>
        </p:grpSp>
      </p:grpSp>
      <p:grpSp>
        <p:nvGrpSpPr>
          <p:cNvPr id="107" name="Group 394"/>
          <p:cNvGrpSpPr/>
          <p:nvPr/>
        </p:nvGrpSpPr>
        <p:grpSpPr>
          <a:xfrm>
            <a:off x="1881187" y="3048000"/>
            <a:ext cx="2157413" cy="701675"/>
            <a:chOff x="0" y="0"/>
            <a:chExt cx="2157412" cy="701675"/>
          </a:xfrm>
        </p:grpSpPr>
        <p:sp>
          <p:nvSpPr>
            <p:cNvPr id="108" name="Shape 392"/>
            <p:cNvSpPr/>
            <p:nvPr/>
          </p:nvSpPr>
          <p:spPr>
            <a:xfrm>
              <a:off x="0" y="0"/>
              <a:ext cx="1548261" cy="701676"/>
            </a:xfrm>
            <a:prstGeom prst="rightArrow">
              <a:avLst>
                <a:gd name="adj1" fmla="val 50000"/>
                <a:gd name="adj2" fmla="val 49412"/>
              </a:avLst>
            </a:prstGeom>
            <a:solidFill>
              <a:srgbClr val="C60B20"/>
            </a:solidFill>
            <a:ln w="12700" cap="flat">
              <a:noFill/>
              <a:miter lim="400000"/>
            </a:ln>
            <a:effectLst/>
          </p:spPr>
          <p:txBody>
            <a:bodyPr wrap="square" lIns="0" tIns="0" rIns="0" bIns="0" numCol="1" anchor="ctr">
              <a:noAutofit/>
            </a:bodyPr>
            <a:lstStyle/>
            <a:p>
              <a:pPr lvl="0" algn="ctr" defTabSz="914400">
                <a:defRPr sz="1800" b="1">
                  <a:solidFill>
                    <a:srgbClr val="D73A36"/>
                  </a:solidFill>
                  <a:effectLst>
                    <a:outerShdw blurRad="12700" dist="25400" dir="2700000" rotWithShape="0">
                      <a:srgbClr val="000000"/>
                    </a:outerShdw>
                  </a:effectLst>
                  <a:uFill>
                    <a:solidFill>
                      <a:srgbClr val="D73A36"/>
                    </a:solidFill>
                  </a:uFill>
                </a:defRPr>
              </a:pPr>
              <a:endParaRPr/>
            </a:p>
          </p:txBody>
        </p:sp>
        <p:sp>
          <p:nvSpPr>
            <p:cNvPr id="109" name="Shape 393"/>
            <p:cNvSpPr/>
            <p:nvPr/>
          </p:nvSpPr>
          <p:spPr>
            <a:xfrm>
              <a:off x="12690" y="100239"/>
              <a:ext cx="2144723" cy="4472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defTabSz="914400">
                <a:defRPr sz="2400">
                  <a:solidFill>
                    <a:srgbClr val="FFFFFF"/>
                  </a:solidFill>
                  <a:effectLst>
                    <a:outerShdw blurRad="12700" dist="25400" dir="2700000" rotWithShape="0">
                      <a:srgbClr val="DDDDDD"/>
                    </a:outerShdw>
                  </a:effectLst>
                  <a:uFill>
                    <a:solidFill>
                      <a:srgbClr val="FFFFFF"/>
                    </a:solidFill>
                  </a:uFill>
                  <a:latin typeface="Arial Bold"/>
                  <a:ea typeface="Arial Bold"/>
                  <a:cs typeface="Arial Bold"/>
                  <a:sym typeface="Arial Bold"/>
                </a:defRPr>
              </a:lvl1pPr>
            </a:lstStyle>
            <a:p>
              <a:pPr lvl="0">
                <a:defRPr sz="1800">
                  <a:solidFill>
                    <a:srgbClr val="000000"/>
                  </a:solidFill>
                  <a:effectLst/>
                  <a:uFillTx/>
                </a:defRPr>
              </a:pPr>
              <a:r>
                <a:rPr sz="2400">
                  <a:solidFill>
                    <a:srgbClr val="FFFFFF"/>
                  </a:solidFill>
                  <a:effectLst>
                    <a:outerShdw blurRad="12700" dist="25400" dir="2700000" rotWithShape="0">
                      <a:srgbClr val="DDDDDD"/>
                    </a:outerShdw>
                  </a:effectLst>
                  <a:uFill>
                    <a:solidFill>
                      <a:srgbClr val="FFFFFF"/>
                    </a:solidFill>
                  </a:uFill>
                </a:rPr>
                <a:t>$ $ $ $ $</a:t>
              </a:r>
            </a:p>
          </p:txBody>
        </p:sp>
      </p:grpSp>
      <p:grpSp>
        <p:nvGrpSpPr>
          <p:cNvPr id="110" name="Group 397"/>
          <p:cNvGrpSpPr/>
          <p:nvPr/>
        </p:nvGrpSpPr>
        <p:grpSpPr>
          <a:xfrm>
            <a:off x="5526087" y="3314700"/>
            <a:ext cx="381001" cy="381000"/>
            <a:chOff x="0" y="0"/>
            <a:chExt cx="381000" cy="381000"/>
          </a:xfrm>
        </p:grpSpPr>
        <p:sp>
          <p:nvSpPr>
            <p:cNvPr id="111" name="Shape 395"/>
            <p:cNvSpPr/>
            <p:nvPr/>
          </p:nvSpPr>
          <p:spPr>
            <a:xfrm>
              <a:off x="0" y="0"/>
              <a:ext cx="381000" cy="381000"/>
            </a:xfrm>
            <a:prstGeom prst="rightArrow">
              <a:avLst>
                <a:gd name="adj1" fmla="val 50000"/>
                <a:gd name="adj2" fmla="val 49394"/>
              </a:avLst>
            </a:prstGeom>
            <a:solidFill>
              <a:srgbClr val="C60B20"/>
            </a:solidFill>
            <a:ln w="12700" cap="flat">
              <a:noFill/>
              <a:miter lim="400000"/>
            </a:ln>
            <a:effectLst/>
          </p:spPr>
          <p:txBody>
            <a:bodyPr wrap="square" lIns="0" tIns="0" rIns="0" bIns="0" numCol="1" anchor="ctr">
              <a:noAutofit/>
            </a:bodyPr>
            <a:lstStyle/>
            <a:p>
              <a:pPr lvl="0" algn="ctr" defTabSz="914400">
                <a:defRPr sz="1800" b="1">
                  <a:solidFill>
                    <a:srgbClr val="D73A36"/>
                  </a:solidFill>
                  <a:effectLst>
                    <a:outerShdw blurRad="12700" dist="25400" dir="2700000" rotWithShape="0">
                      <a:srgbClr val="000000"/>
                    </a:outerShdw>
                  </a:effectLst>
                  <a:uFill>
                    <a:solidFill>
                      <a:srgbClr val="D73A36"/>
                    </a:solidFill>
                  </a:uFill>
                </a:defRPr>
              </a:pPr>
              <a:endParaRPr/>
            </a:p>
          </p:txBody>
        </p:sp>
        <p:sp>
          <p:nvSpPr>
            <p:cNvPr id="112" name="Shape 396"/>
            <p:cNvSpPr/>
            <p:nvPr/>
          </p:nvSpPr>
          <p:spPr>
            <a:xfrm>
              <a:off x="0" y="0"/>
              <a:ext cx="304800" cy="3235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defTabSz="914400">
                <a:defRPr sz="1600">
                  <a:solidFill>
                    <a:srgbClr val="FFFFFF"/>
                  </a:solidFill>
                  <a:effectLst>
                    <a:outerShdw blurRad="12700" dist="25400" dir="2700000" rotWithShape="0">
                      <a:srgbClr val="DDDDDD"/>
                    </a:outerShdw>
                  </a:effectLst>
                  <a:uFill>
                    <a:solidFill>
                      <a:srgbClr val="FFFFFF"/>
                    </a:solidFill>
                  </a:uFill>
                  <a:latin typeface="Arial Bold"/>
                  <a:ea typeface="Arial Bold"/>
                  <a:cs typeface="Arial Bold"/>
                  <a:sym typeface="Arial Bold"/>
                </a:defRPr>
              </a:lvl1pPr>
            </a:lstStyle>
            <a:p>
              <a:pPr lvl="0">
                <a:defRPr sz="1800">
                  <a:solidFill>
                    <a:srgbClr val="000000"/>
                  </a:solidFill>
                  <a:effectLst/>
                  <a:uFillTx/>
                </a:defRPr>
              </a:pPr>
              <a:r>
                <a:rPr sz="1600">
                  <a:solidFill>
                    <a:srgbClr val="FFFFFF"/>
                  </a:solidFill>
                  <a:effectLst>
                    <a:outerShdw blurRad="12700" dist="25400" dir="2700000" rotWithShape="0">
                      <a:srgbClr val="DDDDDD"/>
                    </a:outerShdw>
                  </a:effectLst>
                  <a:uFill>
                    <a:solidFill>
                      <a:srgbClr val="FFFFFF"/>
                    </a:solidFill>
                  </a:uFill>
                </a:rPr>
                <a:t>$</a:t>
              </a:r>
            </a:p>
          </p:txBody>
        </p:sp>
      </p:grpSp>
      <p:grpSp>
        <p:nvGrpSpPr>
          <p:cNvPr id="113" name="Group 400"/>
          <p:cNvGrpSpPr/>
          <p:nvPr/>
        </p:nvGrpSpPr>
        <p:grpSpPr>
          <a:xfrm>
            <a:off x="6059487" y="3314700"/>
            <a:ext cx="381001" cy="381000"/>
            <a:chOff x="0" y="0"/>
            <a:chExt cx="381000" cy="381000"/>
          </a:xfrm>
        </p:grpSpPr>
        <p:sp>
          <p:nvSpPr>
            <p:cNvPr id="114" name="Shape 398"/>
            <p:cNvSpPr/>
            <p:nvPr/>
          </p:nvSpPr>
          <p:spPr>
            <a:xfrm>
              <a:off x="0" y="0"/>
              <a:ext cx="381000" cy="381000"/>
            </a:xfrm>
            <a:prstGeom prst="rightArrow">
              <a:avLst>
                <a:gd name="adj1" fmla="val 50000"/>
                <a:gd name="adj2" fmla="val 49394"/>
              </a:avLst>
            </a:prstGeom>
            <a:solidFill>
              <a:srgbClr val="C60B20"/>
            </a:solidFill>
            <a:ln w="12700" cap="flat">
              <a:noFill/>
              <a:miter lim="400000"/>
            </a:ln>
            <a:effectLst/>
          </p:spPr>
          <p:txBody>
            <a:bodyPr wrap="square" lIns="0" tIns="0" rIns="0" bIns="0" numCol="1" anchor="ctr">
              <a:noAutofit/>
            </a:bodyPr>
            <a:lstStyle/>
            <a:p>
              <a:pPr lvl="0" algn="ctr" defTabSz="914400">
                <a:defRPr sz="1800" b="1">
                  <a:solidFill>
                    <a:srgbClr val="D73A36"/>
                  </a:solidFill>
                  <a:effectLst>
                    <a:outerShdw blurRad="12700" dist="25400" dir="2700000" rotWithShape="0">
                      <a:srgbClr val="000000"/>
                    </a:outerShdw>
                  </a:effectLst>
                  <a:uFill>
                    <a:solidFill>
                      <a:srgbClr val="D73A36"/>
                    </a:solidFill>
                  </a:uFill>
                </a:defRPr>
              </a:pPr>
              <a:endParaRPr/>
            </a:p>
          </p:txBody>
        </p:sp>
        <p:sp>
          <p:nvSpPr>
            <p:cNvPr id="115" name="Shape 399"/>
            <p:cNvSpPr/>
            <p:nvPr/>
          </p:nvSpPr>
          <p:spPr>
            <a:xfrm>
              <a:off x="0" y="0"/>
              <a:ext cx="304800" cy="3235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defTabSz="914400">
                <a:defRPr sz="1600">
                  <a:solidFill>
                    <a:srgbClr val="FFFFFF"/>
                  </a:solidFill>
                  <a:effectLst>
                    <a:outerShdw blurRad="12700" dist="25400" dir="2700000" rotWithShape="0">
                      <a:srgbClr val="DDDDDD"/>
                    </a:outerShdw>
                  </a:effectLst>
                  <a:uFill>
                    <a:solidFill>
                      <a:srgbClr val="FFFFFF"/>
                    </a:solidFill>
                  </a:uFill>
                  <a:latin typeface="Arial Bold"/>
                  <a:ea typeface="Arial Bold"/>
                  <a:cs typeface="Arial Bold"/>
                  <a:sym typeface="Arial Bold"/>
                </a:defRPr>
              </a:lvl1pPr>
            </a:lstStyle>
            <a:p>
              <a:pPr lvl="0">
                <a:defRPr sz="1800">
                  <a:solidFill>
                    <a:srgbClr val="000000"/>
                  </a:solidFill>
                  <a:effectLst/>
                  <a:uFillTx/>
                </a:defRPr>
              </a:pPr>
              <a:r>
                <a:rPr sz="1600">
                  <a:solidFill>
                    <a:srgbClr val="FFFFFF"/>
                  </a:solidFill>
                  <a:effectLst>
                    <a:outerShdw blurRad="12700" dist="25400" dir="2700000" rotWithShape="0">
                      <a:srgbClr val="DDDDDD"/>
                    </a:outerShdw>
                  </a:effectLst>
                  <a:uFill>
                    <a:solidFill>
                      <a:srgbClr val="FFFFFF"/>
                    </a:solidFill>
                  </a:uFill>
                </a:rPr>
                <a:t>$</a:t>
              </a:r>
            </a:p>
          </p:txBody>
        </p:sp>
      </p:grpSp>
      <p:grpSp>
        <p:nvGrpSpPr>
          <p:cNvPr id="116" name="Group 403"/>
          <p:cNvGrpSpPr/>
          <p:nvPr/>
        </p:nvGrpSpPr>
        <p:grpSpPr>
          <a:xfrm>
            <a:off x="6592887" y="3314700"/>
            <a:ext cx="381001" cy="381000"/>
            <a:chOff x="0" y="0"/>
            <a:chExt cx="381000" cy="381000"/>
          </a:xfrm>
        </p:grpSpPr>
        <p:sp>
          <p:nvSpPr>
            <p:cNvPr id="117" name="Shape 401"/>
            <p:cNvSpPr/>
            <p:nvPr/>
          </p:nvSpPr>
          <p:spPr>
            <a:xfrm>
              <a:off x="0" y="0"/>
              <a:ext cx="381000" cy="381000"/>
            </a:xfrm>
            <a:prstGeom prst="rightArrow">
              <a:avLst>
                <a:gd name="adj1" fmla="val 50000"/>
                <a:gd name="adj2" fmla="val 49394"/>
              </a:avLst>
            </a:prstGeom>
            <a:solidFill>
              <a:srgbClr val="C60B20"/>
            </a:solidFill>
            <a:ln w="12700" cap="flat">
              <a:noFill/>
              <a:miter lim="400000"/>
            </a:ln>
            <a:effectLst/>
          </p:spPr>
          <p:txBody>
            <a:bodyPr wrap="square" lIns="0" tIns="0" rIns="0" bIns="0" numCol="1" anchor="ctr">
              <a:noAutofit/>
            </a:bodyPr>
            <a:lstStyle/>
            <a:p>
              <a:pPr lvl="0" algn="ctr" defTabSz="914400">
                <a:defRPr sz="1800" b="1">
                  <a:solidFill>
                    <a:srgbClr val="D73A36"/>
                  </a:solidFill>
                  <a:effectLst>
                    <a:outerShdw blurRad="12700" dist="25400" dir="2700000" rotWithShape="0">
                      <a:srgbClr val="000000"/>
                    </a:outerShdw>
                  </a:effectLst>
                  <a:uFill>
                    <a:solidFill>
                      <a:srgbClr val="D73A36"/>
                    </a:solidFill>
                  </a:uFill>
                </a:defRPr>
              </a:pPr>
              <a:endParaRPr/>
            </a:p>
          </p:txBody>
        </p:sp>
        <p:sp>
          <p:nvSpPr>
            <p:cNvPr id="118" name="Shape 402"/>
            <p:cNvSpPr/>
            <p:nvPr/>
          </p:nvSpPr>
          <p:spPr>
            <a:xfrm>
              <a:off x="0" y="0"/>
              <a:ext cx="304800" cy="3235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defTabSz="914400">
                <a:defRPr sz="1600">
                  <a:solidFill>
                    <a:srgbClr val="FFFFFF"/>
                  </a:solidFill>
                  <a:effectLst>
                    <a:outerShdw blurRad="12700" dist="25400" dir="2700000" rotWithShape="0">
                      <a:srgbClr val="DDDDDD"/>
                    </a:outerShdw>
                  </a:effectLst>
                  <a:uFill>
                    <a:solidFill>
                      <a:srgbClr val="FFFFFF"/>
                    </a:solidFill>
                  </a:uFill>
                  <a:latin typeface="Arial Bold"/>
                  <a:ea typeface="Arial Bold"/>
                  <a:cs typeface="Arial Bold"/>
                  <a:sym typeface="Arial Bold"/>
                </a:defRPr>
              </a:lvl1pPr>
            </a:lstStyle>
            <a:p>
              <a:pPr lvl="0">
                <a:defRPr sz="1800">
                  <a:solidFill>
                    <a:srgbClr val="000000"/>
                  </a:solidFill>
                  <a:effectLst/>
                  <a:uFillTx/>
                </a:defRPr>
              </a:pPr>
              <a:r>
                <a:rPr sz="1600">
                  <a:solidFill>
                    <a:srgbClr val="FFFFFF"/>
                  </a:solidFill>
                  <a:effectLst>
                    <a:outerShdw blurRad="12700" dist="25400" dir="2700000" rotWithShape="0">
                      <a:srgbClr val="DDDDDD"/>
                    </a:outerShdw>
                  </a:effectLst>
                  <a:uFill>
                    <a:solidFill>
                      <a:srgbClr val="FFFFFF"/>
                    </a:solidFill>
                  </a:uFill>
                </a:rPr>
                <a:t>$</a:t>
              </a:r>
            </a:p>
          </p:txBody>
        </p:sp>
      </p:grpSp>
    </p:spTree>
    <p:extLst>
      <p:ext uri="{BB962C8B-B14F-4D97-AF65-F5344CB8AC3E}">
        <p14:creationId xmlns:p14="http://schemas.microsoft.com/office/powerpoint/2010/main" val="3274659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QDOT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No immediate estate taxation</a:t>
            </a:r>
          </a:p>
          <a:p>
            <a:pPr>
              <a:buFont typeface="Arial" panose="020B0604020202020204" pitchFamily="34" charset="0"/>
              <a:buChar char="•"/>
            </a:pPr>
            <a:r>
              <a:rPr lang="en-US" dirty="0" smtClean="0"/>
              <a:t>Assets “stuck” in U.S.</a:t>
            </a:r>
          </a:p>
          <a:p>
            <a:pPr>
              <a:buFont typeface="Arial" panose="020B0604020202020204" pitchFamily="34" charset="0"/>
              <a:buChar char="•"/>
            </a:pPr>
            <a:r>
              <a:rPr lang="en-US" dirty="0" smtClean="0"/>
              <a:t>Distributions limited to income and hardship </a:t>
            </a:r>
            <a:br>
              <a:rPr lang="en-US" dirty="0" smtClean="0"/>
            </a:br>
            <a:r>
              <a:rPr lang="en-US" dirty="0" smtClean="0"/>
              <a:t>OR immediate estate taxation</a:t>
            </a:r>
          </a:p>
          <a:p>
            <a:pPr>
              <a:buFont typeface="Arial" panose="020B0604020202020204" pitchFamily="34" charset="0"/>
              <a:buChar char="•"/>
            </a:pPr>
            <a:r>
              <a:rPr lang="en-US" dirty="0" smtClean="0"/>
              <a:t>Need U.S. trustee, may require bond</a:t>
            </a:r>
          </a:p>
        </p:txBody>
      </p:sp>
    </p:spTree>
    <p:extLst>
      <p:ext uri="{BB962C8B-B14F-4D97-AF65-F5344CB8AC3E}">
        <p14:creationId xmlns:p14="http://schemas.microsoft.com/office/powerpoint/2010/main" val="4014235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Two: Life Insurance</a:t>
            </a:r>
            <a:endParaRPr lang="en-US" dirty="0"/>
          </a:p>
        </p:txBody>
      </p:sp>
      <p:grpSp>
        <p:nvGrpSpPr>
          <p:cNvPr id="44" name="Group 413"/>
          <p:cNvGrpSpPr/>
          <p:nvPr/>
        </p:nvGrpSpPr>
        <p:grpSpPr>
          <a:xfrm>
            <a:off x="3708400" y="2667000"/>
            <a:ext cx="1382713" cy="1573213"/>
            <a:chOff x="0" y="0"/>
            <a:chExt cx="1382712" cy="1573212"/>
          </a:xfrm>
        </p:grpSpPr>
        <p:pic>
          <p:nvPicPr>
            <p:cNvPr id="45" name="image54.png"/>
            <p:cNvPicPr/>
            <p:nvPr/>
          </p:nvPicPr>
          <p:blipFill>
            <a:blip r:embed="rId3">
              <a:extLst/>
            </a:blip>
            <a:stretch>
              <a:fillRect/>
            </a:stretch>
          </p:blipFill>
          <p:spPr>
            <a:xfrm>
              <a:off x="0" y="0"/>
              <a:ext cx="1382713" cy="1573213"/>
            </a:xfrm>
            <a:prstGeom prst="rect">
              <a:avLst/>
            </a:prstGeom>
            <a:ln w="12700" cap="flat">
              <a:noFill/>
              <a:miter lim="400000"/>
            </a:ln>
            <a:effectLst/>
          </p:spPr>
        </p:pic>
        <p:pic>
          <p:nvPicPr>
            <p:cNvPr id="46" name="image55.png"/>
            <p:cNvPicPr/>
            <p:nvPr/>
          </p:nvPicPr>
          <p:blipFill>
            <a:blip r:embed="rId4">
              <a:extLst/>
            </a:blip>
            <a:stretch>
              <a:fillRect/>
            </a:stretch>
          </p:blipFill>
          <p:spPr>
            <a:xfrm>
              <a:off x="964093" y="723170"/>
              <a:ext cx="266395" cy="710484"/>
            </a:xfrm>
            <a:prstGeom prst="rect">
              <a:avLst/>
            </a:prstGeom>
            <a:ln w="12700" cap="flat">
              <a:noFill/>
              <a:miter lim="400000"/>
            </a:ln>
            <a:effectLst/>
          </p:spPr>
        </p:pic>
      </p:grpSp>
      <p:grpSp>
        <p:nvGrpSpPr>
          <p:cNvPr id="47" name="Group 416"/>
          <p:cNvGrpSpPr/>
          <p:nvPr/>
        </p:nvGrpSpPr>
        <p:grpSpPr>
          <a:xfrm>
            <a:off x="304800" y="2241549"/>
            <a:ext cx="2173289" cy="2398756"/>
            <a:chOff x="0" y="0"/>
            <a:chExt cx="2173288" cy="2398755"/>
          </a:xfrm>
        </p:grpSpPr>
        <p:sp>
          <p:nvSpPr>
            <p:cNvPr id="48" name="Shape 414"/>
            <p:cNvSpPr/>
            <p:nvPr/>
          </p:nvSpPr>
          <p:spPr>
            <a:xfrm>
              <a:off x="0" y="1988386"/>
              <a:ext cx="2173288" cy="4103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p>
              <a:pPr lvl="0" algn="ctr" defTabSz="914400">
                <a:defRPr sz="1800"/>
              </a:pPr>
              <a:r>
                <a:rPr sz="2000" dirty="0" smtClean="0">
                  <a:uFill>
                    <a:solidFill/>
                  </a:uFill>
                  <a:latin typeface="Arial Bold"/>
                  <a:ea typeface="Arial Bold"/>
                  <a:cs typeface="Arial Bold"/>
                  <a:sym typeface="Arial Bold"/>
                </a:rPr>
                <a:t>U.S</a:t>
              </a:r>
              <a:r>
                <a:rPr sz="2000" dirty="0">
                  <a:uFill>
                    <a:solidFill/>
                  </a:uFill>
                  <a:latin typeface="Arial Bold"/>
                  <a:ea typeface="Arial Bold"/>
                  <a:cs typeface="Arial Bold"/>
                  <a:sym typeface="Arial Bold"/>
                </a:rPr>
                <a:t>. Citizen</a:t>
              </a:r>
            </a:p>
          </p:txBody>
        </p:sp>
        <p:pic>
          <p:nvPicPr>
            <p:cNvPr id="49" name="image49.png"/>
            <p:cNvPicPr/>
            <p:nvPr/>
          </p:nvPicPr>
          <p:blipFill>
            <a:blip r:embed="rId5">
              <a:extLst/>
            </a:blip>
            <a:stretch>
              <a:fillRect/>
            </a:stretch>
          </p:blipFill>
          <p:spPr>
            <a:xfrm>
              <a:off x="758123" y="0"/>
              <a:ext cx="593864" cy="1937727"/>
            </a:xfrm>
            <a:prstGeom prst="rect">
              <a:avLst/>
            </a:prstGeom>
            <a:ln w="12700" cap="flat">
              <a:noFill/>
              <a:miter lim="400000"/>
            </a:ln>
            <a:effectLst>
              <a:outerShdw blurRad="50800" dist="38100" dir="2700000" rotWithShape="0">
                <a:srgbClr val="000000">
                  <a:alpha val="39997"/>
                </a:srgbClr>
              </a:outerShdw>
            </a:effectLst>
          </p:spPr>
        </p:pic>
      </p:grpSp>
      <p:grpSp>
        <p:nvGrpSpPr>
          <p:cNvPr id="50" name="Group 419"/>
          <p:cNvGrpSpPr/>
          <p:nvPr/>
        </p:nvGrpSpPr>
        <p:grpSpPr>
          <a:xfrm>
            <a:off x="5983287" y="2241550"/>
            <a:ext cx="2778126" cy="2890947"/>
            <a:chOff x="0" y="0"/>
            <a:chExt cx="2778125" cy="2890947"/>
          </a:xfrm>
        </p:grpSpPr>
        <p:sp>
          <p:nvSpPr>
            <p:cNvPr id="51" name="Shape 417"/>
            <p:cNvSpPr/>
            <p:nvPr/>
          </p:nvSpPr>
          <p:spPr>
            <a:xfrm>
              <a:off x="0" y="1865025"/>
              <a:ext cx="2778125" cy="10259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p>
              <a:pPr lvl="0" algn="ctr" defTabSz="914400">
                <a:defRPr sz="1800"/>
              </a:pPr>
              <a:r>
                <a:rPr sz="2000" smtClean="0">
                  <a:uFill>
                    <a:solidFill/>
                  </a:uFill>
                  <a:latin typeface="Arial Bold"/>
                  <a:ea typeface="Arial Bold"/>
                  <a:cs typeface="Arial Bold"/>
                  <a:sym typeface="Arial Bold"/>
                </a:rPr>
                <a:t>Philippine </a:t>
              </a:r>
              <a:r>
                <a:rPr sz="2000" dirty="0">
                  <a:uFill>
                    <a:solidFill/>
                  </a:uFill>
                  <a:latin typeface="Arial Bold"/>
                  <a:ea typeface="Arial Bold"/>
                  <a:cs typeface="Arial Bold"/>
                  <a:sym typeface="Arial Bold"/>
                </a:rPr>
                <a:t>Citizen</a:t>
              </a:r>
              <a:endParaRPr dirty="0">
                <a:uFill>
                  <a:solidFill/>
                </a:uFill>
              </a:endParaRPr>
            </a:p>
            <a:p>
              <a:pPr lvl="0" algn="ctr" defTabSz="914400">
                <a:defRPr sz="1800"/>
              </a:pPr>
              <a:r>
                <a:rPr sz="2000" dirty="0">
                  <a:uFill>
                    <a:solidFill/>
                  </a:uFill>
                  <a:latin typeface="Arial Bold"/>
                  <a:ea typeface="Arial Bold"/>
                  <a:cs typeface="Arial Bold"/>
                  <a:sym typeface="Arial Bold"/>
                </a:rPr>
                <a:t>Resident Alien</a:t>
              </a:r>
              <a:br>
                <a:rPr sz="2000" dirty="0">
                  <a:uFill>
                    <a:solidFill/>
                  </a:uFill>
                  <a:latin typeface="Arial Bold"/>
                  <a:ea typeface="Arial Bold"/>
                  <a:cs typeface="Arial Bold"/>
                  <a:sym typeface="Arial Bold"/>
                </a:rPr>
              </a:br>
              <a:endParaRPr sz="2000" dirty="0">
                <a:uFill>
                  <a:solidFill/>
                </a:uFill>
                <a:latin typeface="Arial Bold"/>
                <a:ea typeface="Arial Bold"/>
                <a:cs typeface="Arial Bold"/>
                <a:sym typeface="Arial Bold"/>
              </a:endParaRPr>
            </a:p>
          </p:txBody>
        </p:sp>
        <p:pic>
          <p:nvPicPr>
            <p:cNvPr id="52" name="image50.png"/>
            <p:cNvPicPr/>
            <p:nvPr/>
          </p:nvPicPr>
          <p:blipFill>
            <a:blip r:embed="rId6">
              <a:extLst/>
            </a:blip>
            <a:stretch>
              <a:fillRect/>
            </a:stretch>
          </p:blipFill>
          <p:spPr>
            <a:xfrm>
              <a:off x="1129009" y="0"/>
              <a:ext cx="545477" cy="1928462"/>
            </a:xfrm>
            <a:prstGeom prst="rect">
              <a:avLst/>
            </a:prstGeom>
            <a:ln w="12700" cap="flat">
              <a:noFill/>
              <a:miter lim="400000"/>
            </a:ln>
            <a:effectLst>
              <a:outerShdw blurRad="50800" dist="38100" dir="2700000" rotWithShape="0">
                <a:srgbClr val="000000">
                  <a:alpha val="39997"/>
                </a:srgbClr>
              </a:outerShdw>
            </a:effectLst>
          </p:spPr>
        </p:pic>
      </p:grpSp>
      <p:grpSp>
        <p:nvGrpSpPr>
          <p:cNvPr id="53" name="Group 422"/>
          <p:cNvGrpSpPr/>
          <p:nvPr/>
        </p:nvGrpSpPr>
        <p:grpSpPr>
          <a:xfrm>
            <a:off x="5334000" y="3048000"/>
            <a:ext cx="2157413" cy="701675"/>
            <a:chOff x="0" y="0"/>
            <a:chExt cx="2157412" cy="701675"/>
          </a:xfrm>
        </p:grpSpPr>
        <p:sp>
          <p:nvSpPr>
            <p:cNvPr id="54" name="Shape 420"/>
            <p:cNvSpPr/>
            <p:nvPr/>
          </p:nvSpPr>
          <p:spPr>
            <a:xfrm>
              <a:off x="0" y="0"/>
              <a:ext cx="1548261" cy="701676"/>
            </a:xfrm>
            <a:prstGeom prst="rightArrow">
              <a:avLst>
                <a:gd name="adj1" fmla="val 50000"/>
                <a:gd name="adj2" fmla="val 49412"/>
              </a:avLst>
            </a:prstGeom>
            <a:solidFill>
              <a:srgbClr val="C60B20"/>
            </a:solidFill>
            <a:ln w="12700" cap="flat">
              <a:noFill/>
              <a:miter lim="400000"/>
            </a:ln>
            <a:effectLst/>
          </p:spPr>
          <p:txBody>
            <a:bodyPr wrap="square" lIns="0" tIns="0" rIns="0" bIns="0" numCol="1" anchor="ctr">
              <a:noAutofit/>
            </a:bodyPr>
            <a:lstStyle/>
            <a:p>
              <a:pPr lvl="0" algn="ctr" defTabSz="914400">
                <a:defRPr sz="1800" b="1">
                  <a:solidFill>
                    <a:srgbClr val="D73A36"/>
                  </a:solidFill>
                  <a:effectLst>
                    <a:outerShdw blurRad="12700" dist="25400" dir="2700000" rotWithShape="0">
                      <a:srgbClr val="000000"/>
                    </a:outerShdw>
                  </a:effectLst>
                  <a:uFill>
                    <a:solidFill>
                      <a:srgbClr val="D73A36"/>
                    </a:solidFill>
                  </a:uFill>
                </a:defRPr>
              </a:pPr>
              <a:endParaRPr/>
            </a:p>
          </p:txBody>
        </p:sp>
        <p:sp>
          <p:nvSpPr>
            <p:cNvPr id="55" name="Shape 421"/>
            <p:cNvSpPr/>
            <p:nvPr/>
          </p:nvSpPr>
          <p:spPr>
            <a:xfrm>
              <a:off x="12690" y="100239"/>
              <a:ext cx="2144723" cy="4472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defTabSz="914400">
                <a:defRPr sz="2400">
                  <a:solidFill>
                    <a:srgbClr val="FFFFFF"/>
                  </a:solidFill>
                  <a:effectLst>
                    <a:outerShdw blurRad="12700" dist="25400" dir="2700000" rotWithShape="0">
                      <a:srgbClr val="DDDDDD"/>
                    </a:outerShdw>
                  </a:effectLst>
                  <a:uFill>
                    <a:solidFill>
                      <a:srgbClr val="FFFFFF"/>
                    </a:solidFill>
                  </a:uFill>
                  <a:latin typeface="Arial Bold"/>
                  <a:ea typeface="Arial Bold"/>
                  <a:cs typeface="Arial Bold"/>
                  <a:sym typeface="Arial Bold"/>
                </a:defRPr>
              </a:lvl1pPr>
            </a:lstStyle>
            <a:p>
              <a:pPr lvl="0">
                <a:defRPr sz="1800">
                  <a:solidFill>
                    <a:srgbClr val="000000"/>
                  </a:solidFill>
                  <a:effectLst/>
                  <a:uFillTx/>
                </a:defRPr>
              </a:pPr>
              <a:r>
                <a:rPr sz="2400">
                  <a:solidFill>
                    <a:srgbClr val="FFFFFF"/>
                  </a:solidFill>
                  <a:effectLst>
                    <a:outerShdw blurRad="12700" dist="25400" dir="2700000" rotWithShape="0">
                      <a:srgbClr val="DDDDDD"/>
                    </a:outerShdw>
                  </a:effectLst>
                  <a:uFill>
                    <a:solidFill>
                      <a:srgbClr val="FFFFFF"/>
                    </a:solidFill>
                  </a:uFill>
                </a:rPr>
                <a:t>$ $ $ $ $</a:t>
              </a:r>
            </a:p>
          </p:txBody>
        </p:sp>
      </p:grpSp>
      <p:grpSp>
        <p:nvGrpSpPr>
          <p:cNvPr id="56" name="Group 425"/>
          <p:cNvGrpSpPr/>
          <p:nvPr/>
        </p:nvGrpSpPr>
        <p:grpSpPr>
          <a:xfrm>
            <a:off x="1981200" y="3314700"/>
            <a:ext cx="381000" cy="381000"/>
            <a:chOff x="0" y="0"/>
            <a:chExt cx="381000" cy="381000"/>
          </a:xfrm>
        </p:grpSpPr>
        <p:sp>
          <p:nvSpPr>
            <p:cNvPr id="57" name="Shape 423"/>
            <p:cNvSpPr/>
            <p:nvPr/>
          </p:nvSpPr>
          <p:spPr>
            <a:xfrm>
              <a:off x="0" y="0"/>
              <a:ext cx="381000" cy="381000"/>
            </a:xfrm>
            <a:prstGeom prst="rightArrow">
              <a:avLst>
                <a:gd name="adj1" fmla="val 50000"/>
                <a:gd name="adj2" fmla="val 49394"/>
              </a:avLst>
            </a:prstGeom>
            <a:solidFill>
              <a:srgbClr val="C60B20"/>
            </a:solidFill>
            <a:ln w="12700" cap="flat">
              <a:noFill/>
              <a:miter lim="400000"/>
            </a:ln>
            <a:effectLst/>
          </p:spPr>
          <p:txBody>
            <a:bodyPr wrap="square" lIns="0" tIns="0" rIns="0" bIns="0" numCol="1" anchor="ctr">
              <a:noAutofit/>
            </a:bodyPr>
            <a:lstStyle/>
            <a:p>
              <a:pPr lvl="0" algn="ctr" defTabSz="914400">
                <a:defRPr sz="1800" b="1">
                  <a:solidFill>
                    <a:srgbClr val="D73A36"/>
                  </a:solidFill>
                  <a:effectLst>
                    <a:outerShdw blurRad="12700" dist="25400" dir="2700000" rotWithShape="0">
                      <a:srgbClr val="000000"/>
                    </a:outerShdw>
                  </a:effectLst>
                  <a:uFill>
                    <a:solidFill>
                      <a:srgbClr val="D73A36"/>
                    </a:solidFill>
                  </a:uFill>
                </a:defRPr>
              </a:pPr>
              <a:endParaRPr/>
            </a:p>
          </p:txBody>
        </p:sp>
        <p:sp>
          <p:nvSpPr>
            <p:cNvPr id="58" name="Shape 424"/>
            <p:cNvSpPr/>
            <p:nvPr/>
          </p:nvSpPr>
          <p:spPr>
            <a:xfrm>
              <a:off x="0" y="0"/>
              <a:ext cx="304800" cy="3235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defTabSz="914400">
                <a:defRPr sz="1600">
                  <a:solidFill>
                    <a:srgbClr val="FFFFFF"/>
                  </a:solidFill>
                  <a:effectLst>
                    <a:outerShdw blurRad="12700" dist="25400" dir="2700000" rotWithShape="0">
                      <a:srgbClr val="DDDDDD"/>
                    </a:outerShdw>
                  </a:effectLst>
                  <a:uFill>
                    <a:solidFill>
                      <a:srgbClr val="FFFFFF"/>
                    </a:solidFill>
                  </a:uFill>
                  <a:latin typeface="Arial Bold"/>
                  <a:ea typeface="Arial Bold"/>
                  <a:cs typeface="Arial Bold"/>
                  <a:sym typeface="Arial Bold"/>
                </a:defRPr>
              </a:lvl1pPr>
            </a:lstStyle>
            <a:p>
              <a:pPr lvl="0">
                <a:defRPr sz="1800">
                  <a:solidFill>
                    <a:srgbClr val="000000"/>
                  </a:solidFill>
                  <a:effectLst/>
                  <a:uFillTx/>
                </a:defRPr>
              </a:pPr>
              <a:r>
                <a:rPr sz="1600">
                  <a:solidFill>
                    <a:srgbClr val="FFFFFF"/>
                  </a:solidFill>
                  <a:effectLst>
                    <a:outerShdw blurRad="12700" dist="25400" dir="2700000" rotWithShape="0">
                      <a:srgbClr val="DDDDDD"/>
                    </a:outerShdw>
                  </a:effectLst>
                  <a:uFill>
                    <a:solidFill>
                      <a:srgbClr val="FFFFFF"/>
                    </a:solidFill>
                  </a:uFill>
                </a:rPr>
                <a:t>$</a:t>
              </a:r>
            </a:p>
          </p:txBody>
        </p:sp>
      </p:grpSp>
      <p:grpSp>
        <p:nvGrpSpPr>
          <p:cNvPr id="59" name="Group 428"/>
          <p:cNvGrpSpPr/>
          <p:nvPr/>
        </p:nvGrpSpPr>
        <p:grpSpPr>
          <a:xfrm>
            <a:off x="2514600" y="3314700"/>
            <a:ext cx="381000" cy="381000"/>
            <a:chOff x="0" y="0"/>
            <a:chExt cx="381000" cy="381000"/>
          </a:xfrm>
        </p:grpSpPr>
        <p:sp>
          <p:nvSpPr>
            <p:cNvPr id="60" name="Shape 426"/>
            <p:cNvSpPr/>
            <p:nvPr/>
          </p:nvSpPr>
          <p:spPr>
            <a:xfrm>
              <a:off x="0" y="0"/>
              <a:ext cx="381000" cy="381000"/>
            </a:xfrm>
            <a:prstGeom prst="rightArrow">
              <a:avLst>
                <a:gd name="adj1" fmla="val 50000"/>
                <a:gd name="adj2" fmla="val 49394"/>
              </a:avLst>
            </a:prstGeom>
            <a:solidFill>
              <a:srgbClr val="C60B20"/>
            </a:solidFill>
            <a:ln w="12700" cap="flat">
              <a:noFill/>
              <a:miter lim="400000"/>
            </a:ln>
            <a:effectLst/>
          </p:spPr>
          <p:txBody>
            <a:bodyPr wrap="square" lIns="0" tIns="0" rIns="0" bIns="0" numCol="1" anchor="ctr">
              <a:noAutofit/>
            </a:bodyPr>
            <a:lstStyle/>
            <a:p>
              <a:pPr lvl="0" algn="ctr" defTabSz="914400">
                <a:defRPr sz="1800" b="1">
                  <a:solidFill>
                    <a:srgbClr val="D73A36"/>
                  </a:solidFill>
                  <a:effectLst>
                    <a:outerShdw blurRad="12700" dist="25400" dir="2700000" rotWithShape="0">
                      <a:srgbClr val="000000"/>
                    </a:outerShdw>
                  </a:effectLst>
                  <a:uFill>
                    <a:solidFill>
                      <a:srgbClr val="D73A36"/>
                    </a:solidFill>
                  </a:uFill>
                </a:defRPr>
              </a:pPr>
              <a:endParaRPr/>
            </a:p>
          </p:txBody>
        </p:sp>
        <p:sp>
          <p:nvSpPr>
            <p:cNvPr id="61" name="Shape 427"/>
            <p:cNvSpPr/>
            <p:nvPr/>
          </p:nvSpPr>
          <p:spPr>
            <a:xfrm>
              <a:off x="0" y="0"/>
              <a:ext cx="304800" cy="3235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defTabSz="914400">
                <a:defRPr sz="1600">
                  <a:solidFill>
                    <a:srgbClr val="FFFFFF"/>
                  </a:solidFill>
                  <a:effectLst>
                    <a:outerShdw blurRad="12700" dist="25400" dir="2700000" rotWithShape="0">
                      <a:srgbClr val="DDDDDD"/>
                    </a:outerShdw>
                  </a:effectLst>
                  <a:uFill>
                    <a:solidFill>
                      <a:srgbClr val="FFFFFF"/>
                    </a:solidFill>
                  </a:uFill>
                  <a:latin typeface="Arial Bold"/>
                  <a:ea typeface="Arial Bold"/>
                  <a:cs typeface="Arial Bold"/>
                  <a:sym typeface="Arial Bold"/>
                </a:defRPr>
              </a:lvl1pPr>
            </a:lstStyle>
            <a:p>
              <a:pPr lvl="0">
                <a:defRPr sz="1800">
                  <a:solidFill>
                    <a:srgbClr val="000000"/>
                  </a:solidFill>
                  <a:effectLst/>
                  <a:uFillTx/>
                </a:defRPr>
              </a:pPr>
              <a:r>
                <a:rPr sz="1600">
                  <a:solidFill>
                    <a:srgbClr val="FFFFFF"/>
                  </a:solidFill>
                  <a:effectLst>
                    <a:outerShdw blurRad="12700" dist="25400" dir="2700000" rotWithShape="0">
                      <a:srgbClr val="DDDDDD"/>
                    </a:outerShdw>
                  </a:effectLst>
                  <a:uFill>
                    <a:solidFill>
                      <a:srgbClr val="FFFFFF"/>
                    </a:solidFill>
                  </a:uFill>
                </a:rPr>
                <a:t>$</a:t>
              </a:r>
            </a:p>
          </p:txBody>
        </p:sp>
      </p:grpSp>
      <p:grpSp>
        <p:nvGrpSpPr>
          <p:cNvPr id="62" name="Group 431"/>
          <p:cNvGrpSpPr/>
          <p:nvPr/>
        </p:nvGrpSpPr>
        <p:grpSpPr>
          <a:xfrm>
            <a:off x="3048000" y="3314700"/>
            <a:ext cx="381000" cy="381000"/>
            <a:chOff x="0" y="0"/>
            <a:chExt cx="381000" cy="381000"/>
          </a:xfrm>
        </p:grpSpPr>
        <p:sp>
          <p:nvSpPr>
            <p:cNvPr id="63" name="Shape 429"/>
            <p:cNvSpPr/>
            <p:nvPr/>
          </p:nvSpPr>
          <p:spPr>
            <a:xfrm>
              <a:off x="0" y="0"/>
              <a:ext cx="381000" cy="381000"/>
            </a:xfrm>
            <a:prstGeom prst="rightArrow">
              <a:avLst>
                <a:gd name="adj1" fmla="val 50000"/>
                <a:gd name="adj2" fmla="val 49394"/>
              </a:avLst>
            </a:prstGeom>
            <a:solidFill>
              <a:srgbClr val="C60B20"/>
            </a:solidFill>
            <a:ln w="12700" cap="flat">
              <a:noFill/>
              <a:miter lim="400000"/>
            </a:ln>
            <a:effectLst/>
          </p:spPr>
          <p:txBody>
            <a:bodyPr wrap="square" lIns="0" tIns="0" rIns="0" bIns="0" numCol="1" anchor="ctr">
              <a:noAutofit/>
            </a:bodyPr>
            <a:lstStyle/>
            <a:p>
              <a:pPr lvl="0" algn="ctr" defTabSz="914400">
                <a:defRPr sz="1800" b="1">
                  <a:solidFill>
                    <a:srgbClr val="D73A36"/>
                  </a:solidFill>
                  <a:effectLst>
                    <a:outerShdw blurRad="12700" dist="25400" dir="2700000" rotWithShape="0">
                      <a:srgbClr val="000000"/>
                    </a:outerShdw>
                  </a:effectLst>
                  <a:uFill>
                    <a:solidFill>
                      <a:srgbClr val="D73A36"/>
                    </a:solidFill>
                  </a:uFill>
                </a:defRPr>
              </a:pPr>
              <a:endParaRPr/>
            </a:p>
          </p:txBody>
        </p:sp>
        <p:sp>
          <p:nvSpPr>
            <p:cNvPr id="64" name="Shape 430"/>
            <p:cNvSpPr/>
            <p:nvPr/>
          </p:nvSpPr>
          <p:spPr>
            <a:xfrm>
              <a:off x="0" y="0"/>
              <a:ext cx="304800" cy="3235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defTabSz="914400">
                <a:defRPr sz="1600">
                  <a:solidFill>
                    <a:srgbClr val="FFFFFF"/>
                  </a:solidFill>
                  <a:effectLst>
                    <a:outerShdw blurRad="12700" dist="25400" dir="2700000" rotWithShape="0">
                      <a:srgbClr val="DDDDDD"/>
                    </a:outerShdw>
                  </a:effectLst>
                  <a:uFill>
                    <a:solidFill>
                      <a:srgbClr val="FFFFFF"/>
                    </a:solidFill>
                  </a:uFill>
                  <a:latin typeface="Arial Bold"/>
                  <a:ea typeface="Arial Bold"/>
                  <a:cs typeface="Arial Bold"/>
                  <a:sym typeface="Arial Bold"/>
                </a:defRPr>
              </a:lvl1pPr>
            </a:lstStyle>
            <a:p>
              <a:pPr lvl="0">
                <a:defRPr sz="1800">
                  <a:solidFill>
                    <a:srgbClr val="000000"/>
                  </a:solidFill>
                  <a:effectLst/>
                  <a:uFillTx/>
                </a:defRPr>
              </a:pPr>
              <a:r>
                <a:rPr sz="1600">
                  <a:solidFill>
                    <a:srgbClr val="FFFFFF"/>
                  </a:solidFill>
                  <a:effectLst>
                    <a:outerShdw blurRad="12700" dist="25400" dir="2700000" rotWithShape="0">
                      <a:srgbClr val="DDDDDD"/>
                    </a:outerShdw>
                  </a:effectLst>
                  <a:uFill>
                    <a:solidFill>
                      <a:srgbClr val="FFFFFF"/>
                    </a:solidFill>
                  </a:uFill>
                </a:rPr>
                <a:t>$</a:t>
              </a:r>
            </a:p>
          </p:txBody>
        </p:sp>
      </p:grpSp>
    </p:spTree>
    <p:extLst>
      <p:ext uri="{BB962C8B-B14F-4D97-AF65-F5344CB8AC3E}">
        <p14:creationId xmlns:p14="http://schemas.microsoft.com/office/powerpoint/2010/main" val="35332494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Plan for Foreign Nationals?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Large, growing demographic</a:t>
            </a:r>
          </a:p>
          <a:p>
            <a:pPr>
              <a:buFont typeface="Arial" panose="020B0604020202020204" pitchFamily="34" charset="0"/>
              <a:buChar char="•"/>
            </a:pPr>
            <a:r>
              <a:rPr lang="en-US" dirty="0" smtClean="0"/>
              <a:t>Special financial planning needs</a:t>
            </a:r>
          </a:p>
          <a:p>
            <a:r>
              <a:rPr lang="en-US" dirty="0" smtClean="0"/>
              <a:t>Resident Aliens– </a:t>
            </a:r>
            <a:br>
              <a:rPr lang="en-US" dirty="0" smtClean="0"/>
            </a:br>
            <a:r>
              <a:rPr lang="en-US" dirty="0" smtClean="0"/>
              <a:t>worldwide estate</a:t>
            </a:r>
          </a:p>
          <a:p>
            <a:r>
              <a:rPr lang="en-US" dirty="0" smtClean="0"/>
              <a:t>Non-resident Aliens– </a:t>
            </a:r>
            <a:br>
              <a:rPr lang="en-US" dirty="0" smtClean="0"/>
            </a:br>
            <a:r>
              <a:rPr lang="en-US" dirty="0" smtClean="0"/>
              <a:t>U.S. estate </a:t>
            </a:r>
          </a:p>
          <a:p>
            <a:r>
              <a:rPr lang="en-US" dirty="0" smtClean="0"/>
              <a:t>No unlimited marital </a:t>
            </a:r>
            <a:br>
              <a:rPr lang="en-US" dirty="0" smtClean="0"/>
            </a:br>
            <a:r>
              <a:rPr lang="en-US" dirty="0" smtClean="0"/>
              <a:t>estate deduction</a:t>
            </a:r>
          </a:p>
        </p:txBody>
      </p:sp>
      <p:pic>
        <p:nvPicPr>
          <p:cNvPr id="4" name="Picture 3" descr="86520522 copy.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535906" y="2607734"/>
            <a:ext cx="4608094" cy="351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59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Insurance</a:t>
            </a:r>
            <a:endParaRPr lang="en-US" dirty="0"/>
          </a:p>
        </p:txBody>
      </p:sp>
      <p:sp>
        <p:nvSpPr>
          <p:cNvPr id="3" name="Content Placeholder 2"/>
          <p:cNvSpPr>
            <a:spLocks noGrp="1"/>
          </p:cNvSpPr>
          <p:nvPr>
            <p:ph idx="1"/>
          </p:nvPr>
        </p:nvSpPr>
        <p:spPr/>
        <p:txBody>
          <a:bodyPr/>
          <a:lstStyle/>
          <a:p>
            <a:r>
              <a:rPr lang="en-US" dirty="0" smtClean="0"/>
              <a:t>A simple solution</a:t>
            </a:r>
          </a:p>
          <a:p>
            <a:r>
              <a:rPr lang="en-US" dirty="0" smtClean="0"/>
              <a:t>Internationally competitive</a:t>
            </a:r>
            <a:endParaRPr lang="en-US" dirty="0"/>
          </a:p>
        </p:txBody>
      </p:sp>
      <p:pic>
        <p:nvPicPr>
          <p:cNvPr id="4" name="Picture 3" descr="144799002_nobk_turn.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6239" y="2511743"/>
            <a:ext cx="4716227" cy="3615644"/>
          </a:xfrm>
          <a:prstGeom prst="rect">
            <a:avLst/>
          </a:prstGeom>
        </p:spPr>
      </p:pic>
    </p:spTree>
    <p:extLst>
      <p:ext uri="{BB962C8B-B14F-4D97-AF65-F5344CB8AC3E}">
        <p14:creationId xmlns:p14="http://schemas.microsoft.com/office/powerpoint/2010/main" val="3156937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Foreign Nationals?</a:t>
            </a:r>
          </a:p>
        </p:txBody>
      </p:sp>
      <p:pic>
        <p:nvPicPr>
          <p:cNvPr id="3" name="Picture 3" descr="152142409.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6938" y="1626516"/>
            <a:ext cx="7319962" cy="4189412"/>
          </a:xfrm>
          <a:prstGeom prst="rect">
            <a:avLst/>
          </a:prstGeom>
          <a:noFill/>
          <a:ln>
            <a:noFill/>
          </a:ln>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75"/>
          <p:cNvGrpSpPr>
            <a:grpSpLocks/>
          </p:cNvGrpSpPr>
          <p:nvPr/>
        </p:nvGrpSpPr>
        <p:grpSpPr bwMode="auto">
          <a:xfrm>
            <a:off x="7816195" y="2407566"/>
            <a:ext cx="1035704" cy="238125"/>
            <a:chOff x="6351177" y="669588"/>
            <a:chExt cx="1035493" cy="238650"/>
          </a:xfrm>
          <a:solidFill>
            <a:srgbClr val="38BBB9"/>
          </a:solidFill>
        </p:grpSpPr>
        <p:sp>
          <p:nvSpPr>
            <p:cNvPr id="7" name="Isosceles Triangle 6"/>
            <p:cNvSpPr>
              <a:spLocks noChangeArrowheads="1"/>
            </p:cNvSpPr>
            <p:nvPr/>
          </p:nvSpPr>
          <p:spPr bwMode="auto">
            <a:xfrm rot="16200000" flipH="1">
              <a:off x="6347680" y="716696"/>
              <a:ext cx="152736" cy="144434"/>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8" name="Rounded Rectangle 7"/>
            <p:cNvSpPr/>
            <p:nvPr/>
          </p:nvSpPr>
          <p:spPr>
            <a:xfrm>
              <a:off x="6486741" y="669588"/>
              <a:ext cx="899929" cy="238650"/>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FFFFFF"/>
                  </a:solidFill>
                  <a:latin typeface="Arial"/>
                  <a:ea typeface="Arial Bold" charset="0"/>
                  <a:cs typeface="Arial"/>
                  <a:sym typeface="Arial Bold" charset="0"/>
                </a:rPr>
                <a:t>New York</a:t>
              </a:r>
            </a:p>
          </p:txBody>
        </p:sp>
      </p:grpSp>
      <p:grpSp>
        <p:nvGrpSpPr>
          <p:cNvPr id="10" name="Group 89"/>
          <p:cNvGrpSpPr>
            <a:grpSpLocks/>
          </p:cNvGrpSpPr>
          <p:nvPr/>
        </p:nvGrpSpPr>
        <p:grpSpPr bwMode="auto">
          <a:xfrm>
            <a:off x="7812951" y="4939628"/>
            <a:ext cx="1186586" cy="422275"/>
            <a:chOff x="6351177" y="578439"/>
            <a:chExt cx="1187329" cy="422068"/>
          </a:xfrm>
          <a:solidFill>
            <a:srgbClr val="38BBB9"/>
          </a:solidFill>
        </p:grpSpPr>
        <p:sp>
          <p:nvSpPr>
            <p:cNvPr id="12" name="Isosceles Triangle 11"/>
            <p:cNvSpPr>
              <a:spLocks noChangeArrowheads="1"/>
            </p:cNvSpPr>
            <p:nvPr/>
          </p:nvSpPr>
          <p:spPr bwMode="auto">
            <a:xfrm rot="16200000" flipH="1">
              <a:off x="6347221" y="716403"/>
              <a:ext cx="153913" cy="144553"/>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13" name="Rounded Rectangle 12"/>
            <p:cNvSpPr/>
            <p:nvPr/>
          </p:nvSpPr>
          <p:spPr>
            <a:xfrm>
              <a:off x="6486923" y="578439"/>
              <a:ext cx="1051583" cy="422068"/>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West Palm </a:t>
              </a:r>
              <a:br>
                <a:rPr lang="en-US" sz="1200" dirty="0">
                  <a:solidFill>
                    <a:schemeClr val="bg1"/>
                  </a:solidFill>
                  <a:latin typeface="Arial"/>
                  <a:cs typeface="Arial"/>
                </a:rPr>
              </a:br>
              <a:r>
                <a:rPr lang="en-US" sz="1200" dirty="0">
                  <a:solidFill>
                    <a:schemeClr val="bg1"/>
                  </a:solidFill>
                  <a:latin typeface="Arial"/>
                  <a:cs typeface="Arial"/>
                </a:rPr>
                <a:t>Beach</a:t>
              </a:r>
            </a:p>
          </p:txBody>
        </p:sp>
      </p:grpSp>
      <p:grpSp>
        <p:nvGrpSpPr>
          <p:cNvPr id="15" name="Group 92"/>
          <p:cNvGrpSpPr>
            <a:grpSpLocks/>
          </p:cNvGrpSpPr>
          <p:nvPr/>
        </p:nvGrpSpPr>
        <p:grpSpPr bwMode="auto">
          <a:xfrm>
            <a:off x="6756400" y="3026224"/>
            <a:ext cx="1385888" cy="376705"/>
            <a:chOff x="6390427" y="531902"/>
            <a:chExt cx="1385500" cy="376336"/>
          </a:xfrm>
          <a:solidFill>
            <a:srgbClr val="38BBB9"/>
          </a:solidFill>
        </p:grpSpPr>
        <p:sp>
          <p:nvSpPr>
            <p:cNvPr id="17" name="Isosceles Triangle 16"/>
            <p:cNvSpPr>
              <a:spLocks noChangeArrowheads="1"/>
            </p:cNvSpPr>
            <p:nvPr/>
          </p:nvSpPr>
          <p:spPr bwMode="auto">
            <a:xfrm rot="10800000" flipV="1">
              <a:off x="6983986" y="532370"/>
              <a:ext cx="153945" cy="144320"/>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18" name="Rounded Rectangle 17"/>
            <p:cNvSpPr/>
            <p:nvPr/>
          </p:nvSpPr>
          <p:spPr>
            <a:xfrm>
              <a:off x="6390427" y="670346"/>
              <a:ext cx="1385500" cy="237892"/>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Washington, DC</a:t>
              </a:r>
            </a:p>
          </p:txBody>
        </p:sp>
      </p:grpSp>
      <p:grpSp>
        <p:nvGrpSpPr>
          <p:cNvPr id="20" name="Group 88"/>
          <p:cNvGrpSpPr>
            <a:grpSpLocks/>
          </p:cNvGrpSpPr>
          <p:nvPr/>
        </p:nvGrpSpPr>
        <p:grpSpPr bwMode="auto">
          <a:xfrm>
            <a:off x="1257300" y="1472529"/>
            <a:ext cx="1150938" cy="368828"/>
            <a:chOff x="6485509" y="669588"/>
            <a:chExt cx="1150657" cy="368039"/>
          </a:xfrm>
          <a:solidFill>
            <a:srgbClr val="38BBB9"/>
          </a:solidFill>
        </p:grpSpPr>
        <p:sp>
          <p:nvSpPr>
            <p:cNvPr id="22" name="Isosceles Triangle 21"/>
            <p:cNvSpPr>
              <a:spLocks noChangeArrowheads="1"/>
            </p:cNvSpPr>
            <p:nvPr/>
          </p:nvSpPr>
          <p:spPr bwMode="auto">
            <a:xfrm rot="10800000" flipH="1">
              <a:off x="6983862" y="892947"/>
              <a:ext cx="153950" cy="144153"/>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23" name="Rounded Rectangle 22"/>
            <p:cNvSpPr/>
            <p:nvPr/>
          </p:nvSpPr>
          <p:spPr>
            <a:xfrm>
              <a:off x="6485509" y="669588"/>
              <a:ext cx="1150657" cy="237616"/>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Seattle</a:t>
              </a:r>
              <a:endParaRPr lang="en-US" sz="1200" dirty="0">
                <a:latin typeface="Arial"/>
                <a:cs typeface="Arial"/>
              </a:endParaRPr>
            </a:p>
          </p:txBody>
        </p:sp>
      </p:grpSp>
      <p:grpSp>
        <p:nvGrpSpPr>
          <p:cNvPr id="25" name="Group 103"/>
          <p:cNvGrpSpPr>
            <a:grpSpLocks/>
          </p:cNvGrpSpPr>
          <p:nvPr/>
        </p:nvGrpSpPr>
        <p:grpSpPr bwMode="auto">
          <a:xfrm>
            <a:off x="139701" y="3928391"/>
            <a:ext cx="1289675" cy="238125"/>
            <a:chOff x="6485509" y="669588"/>
            <a:chExt cx="1290093" cy="238650"/>
          </a:xfrm>
        </p:grpSpPr>
        <p:sp>
          <p:nvSpPr>
            <p:cNvPr id="27" name="Isosceles Triangle 26"/>
            <p:cNvSpPr>
              <a:spLocks noChangeArrowheads="1"/>
            </p:cNvSpPr>
            <p:nvPr/>
          </p:nvSpPr>
          <p:spPr bwMode="auto">
            <a:xfrm rot="5400000">
              <a:off x="7626354" y="716658"/>
              <a:ext cx="152736" cy="144509"/>
            </a:xfrm>
            <a:prstGeom prst="triangle">
              <a:avLst>
                <a:gd name="adj" fmla="val 50000"/>
              </a:avLst>
            </a:prstGeom>
            <a:solidFill>
              <a:srgbClr val="38BBB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28" name="Rounded Rectangle 27"/>
            <p:cNvSpPr/>
            <p:nvPr/>
          </p:nvSpPr>
          <p:spPr>
            <a:xfrm>
              <a:off x="6485509" y="669588"/>
              <a:ext cx="1149723" cy="238650"/>
            </a:xfrm>
            <a:prstGeom prst="roundRect">
              <a:avLst/>
            </a:prstGeom>
            <a:solidFill>
              <a:srgbClr val="38BBB9"/>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bg1"/>
                  </a:solidFill>
                  <a:latin typeface="Arial"/>
                  <a:cs typeface="Arial"/>
                </a:rPr>
                <a:t>Los Angeles</a:t>
              </a:r>
            </a:p>
          </p:txBody>
        </p:sp>
      </p:grpSp>
      <p:grpSp>
        <p:nvGrpSpPr>
          <p:cNvPr id="30" name="Group 108"/>
          <p:cNvGrpSpPr>
            <a:grpSpLocks/>
          </p:cNvGrpSpPr>
          <p:nvPr/>
        </p:nvGrpSpPr>
        <p:grpSpPr bwMode="auto">
          <a:xfrm>
            <a:off x="520700" y="2432966"/>
            <a:ext cx="1150938" cy="367551"/>
            <a:chOff x="6485509" y="669588"/>
            <a:chExt cx="1150657" cy="368039"/>
          </a:xfrm>
        </p:grpSpPr>
        <p:sp>
          <p:nvSpPr>
            <p:cNvPr id="32" name="Isosceles Triangle 31"/>
            <p:cNvSpPr>
              <a:spLocks noChangeArrowheads="1"/>
            </p:cNvSpPr>
            <p:nvPr/>
          </p:nvSpPr>
          <p:spPr bwMode="auto">
            <a:xfrm rot="10800000" flipH="1">
              <a:off x="6983862" y="893722"/>
              <a:ext cx="153950" cy="144655"/>
            </a:xfrm>
            <a:prstGeom prst="triangle">
              <a:avLst>
                <a:gd name="adj" fmla="val 50000"/>
              </a:avLst>
            </a:prstGeom>
            <a:solidFill>
              <a:srgbClr val="38BBB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33" name="Rounded Rectangle 32"/>
            <p:cNvSpPr/>
            <p:nvPr/>
          </p:nvSpPr>
          <p:spPr>
            <a:xfrm>
              <a:off x="6485509" y="669588"/>
              <a:ext cx="1150657" cy="238441"/>
            </a:xfrm>
            <a:prstGeom prst="roundRect">
              <a:avLst/>
            </a:prstGeom>
            <a:solidFill>
              <a:srgbClr val="38BBB9"/>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Sacramento</a:t>
              </a:r>
            </a:p>
          </p:txBody>
        </p:sp>
      </p:grpSp>
      <p:grpSp>
        <p:nvGrpSpPr>
          <p:cNvPr id="35" name="Group 115"/>
          <p:cNvGrpSpPr>
            <a:grpSpLocks/>
          </p:cNvGrpSpPr>
          <p:nvPr/>
        </p:nvGrpSpPr>
        <p:grpSpPr bwMode="auto">
          <a:xfrm>
            <a:off x="1360488" y="3247353"/>
            <a:ext cx="1149350" cy="367551"/>
            <a:chOff x="6485509" y="669588"/>
            <a:chExt cx="1150657" cy="368039"/>
          </a:xfrm>
          <a:solidFill>
            <a:srgbClr val="38BBB9"/>
          </a:solidFill>
        </p:grpSpPr>
        <p:sp>
          <p:nvSpPr>
            <p:cNvPr id="37" name="Isosceles Triangle 36"/>
            <p:cNvSpPr>
              <a:spLocks noChangeArrowheads="1"/>
            </p:cNvSpPr>
            <p:nvPr/>
          </p:nvSpPr>
          <p:spPr bwMode="auto">
            <a:xfrm rot="10800000" flipH="1">
              <a:off x="6984551" y="893723"/>
              <a:ext cx="152573" cy="144654"/>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38" name="Rounded Rectangle 37"/>
            <p:cNvSpPr/>
            <p:nvPr/>
          </p:nvSpPr>
          <p:spPr>
            <a:xfrm>
              <a:off x="6485509" y="669588"/>
              <a:ext cx="1150657" cy="238441"/>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Las Vegas</a:t>
              </a:r>
            </a:p>
          </p:txBody>
        </p:sp>
      </p:grpSp>
      <p:grpSp>
        <p:nvGrpSpPr>
          <p:cNvPr id="40" name="Group 120"/>
          <p:cNvGrpSpPr>
            <a:grpSpLocks/>
          </p:cNvGrpSpPr>
          <p:nvPr/>
        </p:nvGrpSpPr>
        <p:grpSpPr bwMode="auto">
          <a:xfrm>
            <a:off x="1797050" y="3893466"/>
            <a:ext cx="1150938" cy="367551"/>
            <a:chOff x="6485509" y="669588"/>
            <a:chExt cx="1150657" cy="368039"/>
          </a:xfrm>
          <a:solidFill>
            <a:srgbClr val="38BBB9"/>
          </a:solidFill>
        </p:grpSpPr>
        <p:sp>
          <p:nvSpPr>
            <p:cNvPr id="42" name="Isosceles Triangle 41"/>
            <p:cNvSpPr>
              <a:spLocks noChangeArrowheads="1"/>
            </p:cNvSpPr>
            <p:nvPr/>
          </p:nvSpPr>
          <p:spPr bwMode="auto">
            <a:xfrm rot="10800000" flipH="1">
              <a:off x="6983862" y="893722"/>
              <a:ext cx="153950" cy="144655"/>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43" name="Rounded Rectangle 42"/>
            <p:cNvSpPr/>
            <p:nvPr/>
          </p:nvSpPr>
          <p:spPr>
            <a:xfrm>
              <a:off x="6485509" y="669588"/>
              <a:ext cx="1150657" cy="238441"/>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Phoenix</a:t>
              </a:r>
            </a:p>
          </p:txBody>
        </p:sp>
      </p:grpSp>
      <p:grpSp>
        <p:nvGrpSpPr>
          <p:cNvPr id="45" name="Group 125"/>
          <p:cNvGrpSpPr>
            <a:grpSpLocks/>
          </p:cNvGrpSpPr>
          <p:nvPr/>
        </p:nvGrpSpPr>
        <p:grpSpPr bwMode="auto">
          <a:xfrm>
            <a:off x="2965450" y="4304628"/>
            <a:ext cx="1729439" cy="238125"/>
            <a:chOff x="6045051" y="669588"/>
            <a:chExt cx="1730551" cy="238650"/>
          </a:xfrm>
          <a:solidFill>
            <a:srgbClr val="38BBB9"/>
          </a:solidFill>
        </p:grpSpPr>
        <p:sp>
          <p:nvSpPr>
            <p:cNvPr id="47" name="Isosceles Triangle 46"/>
            <p:cNvSpPr>
              <a:spLocks noChangeArrowheads="1"/>
            </p:cNvSpPr>
            <p:nvPr/>
          </p:nvSpPr>
          <p:spPr bwMode="auto">
            <a:xfrm rot="5400000">
              <a:off x="7626305" y="716635"/>
              <a:ext cx="152736" cy="144556"/>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48" name="Rounded Rectangle 47"/>
            <p:cNvSpPr/>
            <p:nvPr/>
          </p:nvSpPr>
          <p:spPr>
            <a:xfrm>
              <a:off x="6045051" y="669588"/>
              <a:ext cx="1590110" cy="238650"/>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200">
                  <a:solidFill>
                    <a:schemeClr val="bg1"/>
                  </a:solidFill>
                  <a:latin typeface="Arial"/>
                  <a:ea typeface="ＭＳ Ｐゴシック" pitchFamily="34" charset="-128"/>
                  <a:cs typeface="Arial"/>
                </a:rPr>
                <a:t>Dallas – Fort Worth</a:t>
              </a:r>
            </a:p>
          </p:txBody>
        </p:sp>
      </p:grpSp>
      <p:grpSp>
        <p:nvGrpSpPr>
          <p:cNvPr id="50" name="Group 130"/>
          <p:cNvGrpSpPr>
            <a:grpSpLocks/>
          </p:cNvGrpSpPr>
          <p:nvPr/>
        </p:nvGrpSpPr>
        <p:grpSpPr bwMode="auto">
          <a:xfrm>
            <a:off x="7348538" y="1918616"/>
            <a:ext cx="1150937" cy="368827"/>
            <a:chOff x="6485509" y="669588"/>
            <a:chExt cx="1150657" cy="368039"/>
          </a:xfrm>
          <a:solidFill>
            <a:srgbClr val="38BBB9"/>
          </a:solidFill>
        </p:grpSpPr>
        <p:sp>
          <p:nvSpPr>
            <p:cNvPr id="52" name="Isosceles Triangle 51"/>
            <p:cNvSpPr>
              <a:spLocks noChangeArrowheads="1"/>
            </p:cNvSpPr>
            <p:nvPr/>
          </p:nvSpPr>
          <p:spPr bwMode="auto">
            <a:xfrm rot="10800000" flipH="1">
              <a:off x="6983863" y="892947"/>
              <a:ext cx="153950" cy="144154"/>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53" name="Rounded Rectangle 52"/>
            <p:cNvSpPr/>
            <p:nvPr/>
          </p:nvSpPr>
          <p:spPr>
            <a:xfrm>
              <a:off x="6485509" y="669588"/>
              <a:ext cx="1150657" cy="237616"/>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Boston</a:t>
              </a:r>
              <a:endParaRPr lang="en-US" sz="1200" dirty="0">
                <a:latin typeface="Arial"/>
                <a:cs typeface="Arial"/>
              </a:endParaRPr>
            </a:p>
          </p:txBody>
        </p:sp>
      </p:grpSp>
      <p:grpSp>
        <p:nvGrpSpPr>
          <p:cNvPr id="55" name="Group 140"/>
          <p:cNvGrpSpPr>
            <a:grpSpLocks/>
          </p:cNvGrpSpPr>
          <p:nvPr/>
        </p:nvGrpSpPr>
        <p:grpSpPr bwMode="auto">
          <a:xfrm>
            <a:off x="3598231" y="3293391"/>
            <a:ext cx="1540508" cy="239712"/>
            <a:chOff x="6351177" y="669588"/>
            <a:chExt cx="1539782" cy="238650"/>
          </a:xfrm>
          <a:solidFill>
            <a:srgbClr val="38BBB9"/>
          </a:solidFill>
        </p:grpSpPr>
        <p:sp>
          <p:nvSpPr>
            <p:cNvPr id="57" name="Isosceles Triangle 56"/>
            <p:cNvSpPr>
              <a:spLocks noChangeArrowheads="1"/>
            </p:cNvSpPr>
            <p:nvPr/>
          </p:nvSpPr>
          <p:spPr bwMode="auto">
            <a:xfrm rot="16200000" flipH="1">
              <a:off x="6347354" y="716716"/>
              <a:ext cx="153306" cy="144394"/>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58" name="Rounded Rectangle 57"/>
            <p:cNvSpPr/>
            <p:nvPr/>
          </p:nvSpPr>
          <p:spPr>
            <a:xfrm>
              <a:off x="6486683" y="669588"/>
              <a:ext cx="1404276" cy="238650"/>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Colorado Springs</a:t>
              </a:r>
            </a:p>
          </p:txBody>
        </p:sp>
      </p:grpSp>
      <p:grpSp>
        <p:nvGrpSpPr>
          <p:cNvPr id="60" name="Group 145"/>
          <p:cNvGrpSpPr>
            <a:grpSpLocks/>
          </p:cNvGrpSpPr>
          <p:nvPr/>
        </p:nvGrpSpPr>
        <p:grpSpPr bwMode="auto">
          <a:xfrm>
            <a:off x="3022600" y="2764754"/>
            <a:ext cx="1150938" cy="368828"/>
            <a:chOff x="6485509" y="669588"/>
            <a:chExt cx="1150657" cy="368039"/>
          </a:xfrm>
          <a:solidFill>
            <a:srgbClr val="38BBB9"/>
          </a:solidFill>
        </p:grpSpPr>
        <p:sp>
          <p:nvSpPr>
            <p:cNvPr id="62" name="Isosceles Triangle 61"/>
            <p:cNvSpPr>
              <a:spLocks noChangeArrowheads="1"/>
            </p:cNvSpPr>
            <p:nvPr/>
          </p:nvSpPr>
          <p:spPr bwMode="auto">
            <a:xfrm rot="10800000" flipH="1">
              <a:off x="6983862" y="892947"/>
              <a:ext cx="153950" cy="144153"/>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63" name="Rounded Rectangle 62"/>
            <p:cNvSpPr/>
            <p:nvPr/>
          </p:nvSpPr>
          <p:spPr>
            <a:xfrm>
              <a:off x="6485509" y="669588"/>
              <a:ext cx="1150657" cy="237616"/>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Denver</a:t>
              </a:r>
              <a:endParaRPr lang="en-US" sz="1200" dirty="0">
                <a:latin typeface="Arial"/>
                <a:cs typeface="Arial"/>
              </a:endParaRPr>
            </a:p>
          </p:txBody>
        </p:sp>
      </p:grpSp>
      <p:grpSp>
        <p:nvGrpSpPr>
          <p:cNvPr id="65" name="Group 150"/>
          <p:cNvGrpSpPr>
            <a:grpSpLocks/>
          </p:cNvGrpSpPr>
          <p:nvPr/>
        </p:nvGrpSpPr>
        <p:grpSpPr bwMode="auto">
          <a:xfrm>
            <a:off x="4467225" y="2058316"/>
            <a:ext cx="1150938" cy="368827"/>
            <a:chOff x="6485509" y="669588"/>
            <a:chExt cx="1150657" cy="368039"/>
          </a:xfrm>
          <a:solidFill>
            <a:srgbClr val="38BBB9"/>
          </a:solidFill>
        </p:grpSpPr>
        <p:sp>
          <p:nvSpPr>
            <p:cNvPr id="67" name="Isosceles Triangle 66"/>
            <p:cNvSpPr>
              <a:spLocks noChangeArrowheads="1"/>
            </p:cNvSpPr>
            <p:nvPr/>
          </p:nvSpPr>
          <p:spPr bwMode="auto">
            <a:xfrm rot="10800000" flipH="1">
              <a:off x="6983862" y="892947"/>
              <a:ext cx="153950" cy="144154"/>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68" name="Rounded Rectangle 67"/>
            <p:cNvSpPr/>
            <p:nvPr/>
          </p:nvSpPr>
          <p:spPr>
            <a:xfrm>
              <a:off x="6485509" y="669588"/>
              <a:ext cx="1150657" cy="237616"/>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Minneapolis</a:t>
              </a:r>
            </a:p>
          </p:txBody>
        </p:sp>
      </p:grpSp>
      <p:grpSp>
        <p:nvGrpSpPr>
          <p:cNvPr id="70" name="Group 160"/>
          <p:cNvGrpSpPr>
            <a:grpSpLocks/>
          </p:cNvGrpSpPr>
          <p:nvPr/>
        </p:nvGrpSpPr>
        <p:grpSpPr bwMode="auto">
          <a:xfrm>
            <a:off x="4416425" y="5005835"/>
            <a:ext cx="1150938" cy="376705"/>
            <a:chOff x="6485509" y="531902"/>
            <a:chExt cx="1150657" cy="376336"/>
          </a:xfrm>
          <a:solidFill>
            <a:srgbClr val="38BBB9"/>
          </a:solidFill>
        </p:grpSpPr>
        <p:sp>
          <p:nvSpPr>
            <p:cNvPr id="72" name="Isosceles Triangle 71"/>
            <p:cNvSpPr>
              <a:spLocks noChangeArrowheads="1"/>
            </p:cNvSpPr>
            <p:nvPr/>
          </p:nvSpPr>
          <p:spPr bwMode="auto">
            <a:xfrm rot="10800000" flipV="1">
              <a:off x="6983862" y="532369"/>
              <a:ext cx="153950" cy="144321"/>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73" name="Rounded Rectangle 72"/>
            <p:cNvSpPr/>
            <p:nvPr/>
          </p:nvSpPr>
          <p:spPr>
            <a:xfrm>
              <a:off x="6485509" y="670346"/>
              <a:ext cx="1150657" cy="237892"/>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Houston</a:t>
              </a:r>
            </a:p>
          </p:txBody>
        </p:sp>
      </p:grpSp>
      <p:grpSp>
        <p:nvGrpSpPr>
          <p:cNvPr id="75" name="Group 165"/>
          <p:cNvGrpSpPr>
            <a:grpSpLocks/>
          </p:cNvGrpSpPr>
          <p:nvPr/>
        </p:nvGrpSpPr>
        <p:grpSpPr bwMode="auto">
          <a:xfrm>
            <a:off x="5867400" y="2635699"/>
            <a:ext cx="1149350" cy="376705"/>
            <a:chOff x="6485509" y="531902"/>
            <a:chExt cx="1150657" cy="376336"/>
          </a:xfrm>
          <a:solidFill>
            <a:srgbClr val="38BBB9"/>
          </a:solidFill>
        </p:grpSpPr>
        <p:sp>
          <p:nvSpPr>
            <p:cNvPr id="77" name="Isosceles Triangle 76"/>
            <p:cNvSpPr>
              <a:spLocks noChangeArrowheads="1"/>
            </p:cNvSpPr>
            <p:nvPr/>
          </p:nvSpPr>
          <p:spPr bwMode="auto">
            <a:xfrm rot="10800000" flipV="1">
              <a:off x="6984551" y="532370"/>
              <a:ext cx="152573" cy="144320"/>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78" name="Rounded Rectangle 77"/>
            <p:cNvSpPr/>
            <p:nvPr/>
          </p:nvSpPr>
          <p:spPr>
            <a:xfrm>
              <a:off x="6485509" y="670346"/>
              <a:ext cx="1150657" cy="237892"/>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Detroit</a:t>
              </a:r>
            </a:p>
          </p:txBody>
        </p:sp>
      </p:grpSp>
      <p:grpSp>
        <p:nvGrpSpPr>
          <p:cNvPr id="85" name="Group 185"/>
          <p:cNvGrpSpPr>
            <a:grpSpLocks/>
          </p:cNvGrpSpPr>
          <p:nvPr/>
        </p:nvGrpSpPr>
        <p:grpSpPr bwMode="auto">
          <a:xfrm>
            <a:off x="6140451" y="5079328"/>
            <a:ext cx="1289675" cy="238125"/>
            <a:chOff x="6485509" y="669588"/>
            <a:chExt cx="1290093" cy="238650"/>
          </a:xfrm>
          <a:solidFill>
            <a:srgbClr val="38BBB9"/>
          </a:solidFill>
        </p:grpSpPr>
        <p:sp>
          <p:nvSpPr>
            <p:cNvPr id="87" name="Isosceles Triangle 86"/>
            <p:cNvSpPr>
              <a:spLocks noChangeArrowheads="1"/>
            </p:cNvSpPr>
            <p:nvPr/>
          </p:nvSpPr>
          <p:spPr bwMode="auto">
            <a:xfrm rot="5400000">
              <a:off x="7626354" y="716659"/>
              <a:ext cx="152736" cy="144509"/>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88" name="Rounded Rectangle 87"/>
            <p:cNvSpPr/>
            <p:nvPr/>
          </p:nvSpPr>
          <p:spPr>
            <a:xfrm>
              <a:off x="6485509" y="669588"/>
              <a:ext cx="1149723" cy="238650"/>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Sarasota</a:t>
              </a:r>
            </a:p>
          </p:txBody>
        </p:sp>
      </p:grpSp>
      <p:grpSp>
        <p:nvGrpSpPr>
          <p:cNvPr id="90" name="Group 190"/>
          <p:cNvGrpSpPr>
            <a:grpSpLocks/>
          </p:cNvGrpSpPr>
          <p:nvPr/>
        </p:nvGrpSpPr>
        <p:grpSpPr bwMode="auto">
          <a:xfrm>
            <a:off x="5859464" y="4679278"/>
            <a:ext cx="1289675" cy="238125"/>
            <a:chOff x="6485509" y="669588"/>
            <a:chExt cx="1290093" cy="238650"/>
          </a:xfrm>
          <a:solidFill>
            <a:srgbClr val="38BBB9"/>
          </a:solidFill>
        </p:grpSpPr>
        <p:sp>
          <p:nvSpPr>
            <p:cNvPr id="92" name="Isosceles Triangle 91"/>
            <p:cNvSpPr>
              <a:spLocks noChangeArrowheads="1"/>
            </p:cNvSpPr>
            <p:nvPr/>
          </p:nvSpPr>
          <p:spPr bwMode="auto">
            <a:xfrm rot="5400000">
              <a:off x="7626354" y="716658"/>
              <a:ext cx="152736" cy="144510"/>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93" name="Rounded Rectangle 92"/>
            <p:cNvSpPr/>
            <p:nvPr/>
          </p:nvSpPr>
          <p:spPr>
            <a:xfrm>
              <a:off x="6485509" y="669588"/>
              <a:ext cx="1149723" cy="238650"/>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Tampa</a:t>
              </a:r>
            </a:p>
          </p:txBody>
        </p:sp>
      </p:grpSp>
      <p:grpSp>
        <p:nvGrpSpPr>
          <p:cNvPr id="95" name="Group 195"/>
          <p:cNvGrpSpPr>
            <a:grpSpLocks/>
          </p:cNvGrpSpPr>
          <p:nvPr/>
        </p:nvGrpSpPr>
        <p:grpSpPr bwMode="auto">
          <a:xfrm>
            <a:off x="6829425" y="4371304"/>
            <a:ext cx="1150938" cy="368828"/>
            <a:chOff x="6485509" y="669588"/>
            <a:chExt cx="1150657" cy="368039"/>
          </a:xfrm>
          <a:solidFill>
            <a:srgbClr val="38BBB9"/>
          </a:solidFill>
        </p:grpSpPr>
        <p:sp>
          <p:nvSpPr>
            <p:cNvPr id="97" name="Isosceles Triangle 96"/>
            <p:cNvSpPr>
              <a:spLocks noChangeArrowheads="1"/>
            </p:cNvSpPr>
            <p:nvPr/>
          </p:nvSpPr>
          <p:spPr bwMode="auto">
            <a:xfrm rot="10800000" flipH="1">
              <a:off x="6983862" y="892947"/>
              <a:ext cx="153950" cy="144153"/>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98" name="Rounded Rectangle 97"/>
            <p:cNvSpPr/>
            <p:nvPr/>
          </p:nvSpPr>
          <p:spPr>
            <a:xfrm>
              <a:off x="6485509" y="669588"/>
              <a:ext cx="1150657" cy="237616"/>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FFFFFF"/>
                  </a:solidFill>
                  <a:latin typeface="Arial"/>
                  <a:ea typeface="Arial Bold" charset="0"/>
                  <a:cs typeface="Arial"/>
                  <a:sym typeface="Arial Bold" charset="0"/>
                </a:rPr>
                <a:t>Orlando</a:t>
              </a:r>
              <a:endParaRPr lang="en-US" sz="1200" dirty="0">
                <a:latin typeface="Arial"/>
                <a:cs typeface="Arial"/>
              </a:endParaRPr>
            </a:p>
          </p:txBody>
        </p:sp>
      </p:grpSp>
      <p:grpSp>
        <p:nvGrpSpPr>
          <p:cNvPr id="100" name="Group 200"/>
          <p:cNvGrpSpPr>
            <a:grpSpLocks/>
          </p:cNvGrpSpPr>
          <p:nvPr/>
        </p:nvGrpSpPr>
        <p:grpSpPr bwMode="auto">
          <a:xfrm>
            <a:off x="7234238" y="5423349"/>
            <a:ext cx="1150937" cy="376705"/>
            <a:chOff x="6485509" y="531902"/>
            <a:chExt cx="1150657" cy="376336"/>
          </a:xfrm>
          <a:solidFill>
            <a:srgbClr val="38BBB9"/>
          </a:solidFill>
        </p:grpSpPr>
        <p:sp>
          <p:nvSpPr>
            <p:cNvPr id="102" name="Isosceles Triangle 101"/>
            <p:cNvSpPr>
              <a:spLocks noChangeArrowheads="1"/>
            </p:cNvSpPr>
            <p:nvPr/>
          </p:nvSpPr>
          <p:spPr bwMode="auto">
            <a:xfrm rot="10800000" flipV="1">
              <a:off x="6983863" y="532370"/>
              <a:ext cx="153950" cy="144320"/>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103" name="Rounded Rectangle 102"/>
            <p:cNvSpPr/>
            <p:nvPr/>
          </p:nvSpPr>
          <p:spPr>
            <a:xfrm>
              <a:off x="6485509" y="670346"/>
              <a:ext cx="1150657" cy="237892"/>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solidFill>
                    <a:schemeClr val="bg1"/>
                  </a:solidFill>
                  <a:latin typeface="Arial"/>
                  <a:cs typeface="Arial"/>
                </a:rPr>
                <a:t>Miami</a:t>
              </a:r>
            </a:p>
          </p:txBody>
        </p:sp>
      </p:grpSp>
      <p:grpSp>
        <p:nvGrpSpPr>
          <p:cNvPr id="105" name="Group 190"/>
          <p:cNvGrpSpPr>
            <a:grpSpLocks/>
          </p:cNvGrpSpPr>
          <p:nvPr/>
        </p:nvGrpSpPr>
        <p:grpSpPr bwMode="auto">
          <a:xfrm>
            <a:off x="5343526" y="3895053"/>
            <a:ext cx="1289675" cy="238125"/>
            <a:chOff x="6485509" y="669588"/>
            <a:chExt cx="1290093" cy="238650"/>
          </a:xfrm>
          <a:solidFill>
            <a:srgbClr val="38BBB9"/>
          </a:solidFill>
        </p:grpSpPr>
        <p:sp>
          <p:nvSpPr>
            <p:cNvPr id="107" name="Isosceles Triangle 106"/>
            <p:cNvSpPr>
              <a:spLocks noChangeArrowheads="1"/>
            </p:cNvSpPr>
            <p:nvPr/>
          </p:nvSpPr>
          <p:spPr bwMode="auto">
            <a:xfrm rot="5400000">
              <a:off x="7626354" y="716659"/>
              <a:ext cx="152736" cy="144509"/>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108" name="Rounded Rectangle 107"/>
            <p:cNvSpPr/>
            <p:nvPr/>
          </p:nvSpPr>
          <p:spPr>
            <a:xfrm>
              <a:off x="6485509" y="669588"/>
              <a:ext cx="1149723" cy="238650"/>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Atlanta</a:t>
              </a:r>
            </a:p>
          </p:txBody>
        </p:sp>
      </p:grpSp>
      <p:sp>
        <p:nvSpPr>
          <p:cNvPr id="111" name="Oval 110"/>
          <p:cNvSpPr/>
          <p:nvPr/>
        </p:nvSpPr>
        <p:spPr>
          <a:xfrm>
            <a:off x="1793875" y="1852734"/>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12" name="Oval 111"/>
          <p:cNvSpPr/>
          <p:nvPr/>
        </p:nvSpPr>
        <p:spPr>
          <a:xfrm>
            <a:off x="1057275" y="2821232"/>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13" name="Oval 112"/>
          <p:cNvSpPr/>
          <p:nvPr/>
        </p:nvSpPr>
        <p:spPr>
          <a:xfrm>
            <a:off x="1449389" y="4011734"/>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14" name="Oval 113"/>
          <p:cNvSpPr/>
          <p:nvPr/>
        </p:nvSpPr>
        <p:spPr>
          <a:xfrm>
            <a:off x="1897459" y="3635620"/>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15" name="Oval 114"/>
          <p:cNvSpPr/>
          <p:nvPr/>
        </p:nvSpPr>
        <p:spPr>
          <a:xfrm>
            <a:off x="2336006" y="4286371"/>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16" name="Oval 115"/>
          <p:cNvSpPr/>
          <p:nvPr/>
        </p:nvSpPr>
        <p:spPr>
          <a:xfrm>
            <a:off x="3559572" y="3153021"/>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17" name="Oval 116"/>
          <p:cNvSpPr/>
          <p:nvPr/>
        </p:nvSpPr>
        <p:spPr>
          <a:xfrm>
            <a:off x="3500833" y="3376734"/>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18" name="Oval 117"/>
          <p:cNvSpPr/>
          <p:nvPr/>
        </p:nvSpPr>
        <p:spPr>
          <a:xfrm>
            <a:off x="5003540" y="2452015"/>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23" name="Oval 122"/>
          <p:cNvSpPr/>
          <p:nvPr/>
        </p:nvSpPr>
        <p:spPr>
          <a:xfrm>
            <a:off x="7886701" y="2295768"/>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19" name="Oval 118"/>
          <p:cNvSpPr/>
          <p:nvPr/>
        </p:nvSpPr>
        <p:spPr>
          <a:xfrm>
            <a:off x="6400801" y="2547387"/>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20" name="Oval 119"/>
          <p:cNvSpPr/>
          <p:nvPr/>
        </p:nvSpPr>
        <p:spPr>
          <a:xfrm>
            <a:off x="4703764" y="4380828"/>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21" name="Oval 120"/>
          <p:cNvSpPr/>
          <p:nvPr/>
        </p:nvSpPr>
        <p:spPr>
          <a:xfrm>
            <a:off x="6645276" y="3970580"/>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24" name="Oval 123"/>
          <p:cNvSpPr/>
          <p:nvPr/>
        </p:nvSpPr>
        <p:spPr>
          <a:xfrm>
            <a:off x="7430294" y="2734988"/>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25" name="Oval 124"/>
          <p:cNvSpPr/>
          <p:nvPr/>
        </p:nvSpPr>
        <p:spPr>
          <a:xfrm>
            <a:off x="7386638" y="2936997"/>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26" name="Oval 125"/>
          <p:cNvSpPr/>
          <p:nvPr/>
        </p:nvSpPr>
        <p:spPr>
          <a:xfrm>
            <a:off x="7365764" y="4751288"/>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27" name="Oval 126"/>
          <p:cNvSpPr/>
          <p:nvPr/>
        </p:nvSpPr>
        <p:spPr>
          <a:xfrm>
            <a:off x="7155656" y="4758554"/>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28" name="Oval 127"/>
          <p:cNvSpPr/>
          <p:nvPr/>
        </p:nvSpPr>
        <p:spPr>
          <a:xfrm>
            <a:off x="7442597" y="5154858"/>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29" name="Oval 128"/>
          <p:cNvSpPr/>
          <p:nvPr/>
        </p:nvSpPr>
        <p:spPr>
          <a:xfrm>
            <a:off x="7728742" y="5109491"/>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30" name="Oval 129"/>
          <p:cNvSpPr/>
          <p:nvPr/>
        </p:nvSpPr>
        <p:spPr>
          <a:xfrm>
            <a:off x="7768431" y="5332137"/>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31" name="Oval 130"/>
          <p:cNvSpPr/>
          <p:nvPr/>
        </p:nvSpPr>
        <p:spPr>
          <a:xfrm>
            <a:off x="4949825" y="4913037"/>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sp>
        <p:nvSpPr>
          <p:cNvPr id="132" name="Oval 131"/>
          <p:cNvSpPr/>
          <p:nvPr/>
        </p:nvSpPr>
        <p:spPr>
          <a:xfrm>
            <a:off x="7728742" y="2492497"/>
            <a:ext cx="78582" cy="78582"/>
          </a:xfrm>
          <a:prstGeom prst="ellipse">
            <a:avLst/>
          </a:prstGeom>
          <a:solidFill>
            <a:srgbClr val="38BBB9"/>
          </a:solidFill>
          <a:ln>
            <a:noFill/>
          </a:ln>
          <a:effectLst/>
          <a:scene3d>
            <a:camera prst="orthographicFront"/>
            <a:lightRig rig="threePt" dir="t"/>
          </a:scene3d>
          <a:sp3d>
            <a:bevelT w="12700" h="12700" prst="artDeco"/>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atin typeface="Arial"/>
              <a:cs typeface="Arial"/>
            </a:endParaRPr>
          </a:p>
        </p:txBody>
      </p:sp>
      <p:grpSp>
        <p:nvGrpSpPr>
          <p:cNvPr id="80" name="Group 170"/>
          <p:cNvGrpSpPr>
            <a:grpSpLocks/>
          </p:cNvGrpSpPr>
          <p:nvPr/>
        </p:nvGrpSpPr>
        <p:grpSpPr bwMode="auto">
          <a:xfrm>
            <a:off x="6891338" y="2355179"/>
            <a:ext cx="1150937" cy="368828"/>
            <a:chOff x="6485509" y="669588"/>
            <a:chExt cx="1150657" cy="368039"/>
          </a:xfrm>
          <a:solidFill>
            <a:srgbClr val="38BBB9"/>
          </a:solidFill>
        </p:grpSpPr>
        <p:sp>
          <p:nvSpPr>
            <p:cNvPr id="82" name="Isosceles Triangle 81"/>
            <p:cNvSpPr>
              <a:spLocks noChangeArrowheads="1"/>
            </p:cNvSpPr>
            <p:nvPr/>
          </p:nvSpPr>
          <p:spPr bwMode="auto">
            <a:xfrm rot="10800000" flipH="1">
              <a:off x="6983863" y="892947"/>
              <a:ext cx="153950" cy="144153"/>
            </a:xfrm>
            <a:prstGeom prst="triangle">
              <a:avLst>
                <a:gd name="adj" fmla="val 50000"/>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Arial"/>
                <a:ea typeface="+mn-ea"/>
                <a:cs typeface="Arial"/>
              </a:endParaRPr>
            </a:p>
          </p:txBody>
        </p:sp>
        <p:sp>
          <p:nvSpPr>
            <p:cNvPr id="83" name="Rounded Rectangle 82"/>
            <p:cNvSpPr/>
            <p:nvPr/>
          </p:nvSpPr>
          <p:spPr>
            <a:xfrm>
              <a:off x="6485509" y="669588"/>
              <a:ext cx="1150657" cy="237616"/>
            </a:xfrm>
            <a:prstGeom prst="roundRect">
              <a:avLst/>
            </a:prstGeom>
            <a:grp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Arial"/>
                  <a:cs typeface="Arial"/>
                </a:rPr>
                <a:t>Philadelphia</a:t>
              </a:r>
            </a:p>
          </p:txBody>
        </p:sp>
      </p:grpSp>
    </p:spTree>
    <p:extLst>
      <p:ext uri="{BB962C8B-B14F-4D97-AF65-F5344CB8AC3E}">
        <p14:creationId xmlns:p14="http://schemas.microsoft.com/office/powerpoint/2010/main" val="3680375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Review your book </a:t>
            </a:r>
            <a:br>
              <a:rPr lang="en-US" dirty="0" smtClean="0"/>
            </a:br>
            <a:r>
              <a:rPr lang="en-US" dirty="0" smtClean="0"/>
              <a:t>of business</a:t>
            </a:r>
          </a:p>
          <a:p>
            <a:pPr>
              <a:buFont typeface="Arial" panose="020B0604020202020204" pitchFamily="34" charset="0"/>
              <a:buChar char="•"/>
            </a:pPr>
            <a:r>
              <a:rPr lang="en-US" dirty="0" smtClean="0"/>
              <a:t>Reach out to contacts </a:t>
            </a:r>
            <a:br>
              <a:rPr lang="en-US" dirty="0" smtClean="0"/>
            </a:br>
            <a:r>
              <a:rPr lang="en-US" dirty="0" smtClean="0"/>
              <a:t>that match the client profile</a:t>
            </a:r>
          </a:p>
          <a:p>
            <a:pPr>
              <a:buFont typeface="Arial" panose="020B0604020202020204" pitchFamily="34" charset="0"/>
              <a:buChar char="•"/>
            </a:pPr>
            <a:r>
              <a:rPr lang="en-US" dirty="0" smtClean="0"/>
              <a:t>Strengthen and build </a:t>
            </a:r>
            <a:br>
              <a:rPr lang="en-US" dirty="0" smtClean="0"/>
            </a:br>
            <a:r>
              <a:rPr lang="en-US" dirty="0" smtClean="0"/>
              <a:t>your referral network</a:t>
            </a:r>
          </a:p>
        </p:txBody>
      </p:sp>
      <p:pic>
        <p:nvPicPr>
          <p:cNvPr id="6" name="Picture 5" descr="575696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4594" y="1454150"/>
            <a:ext cx="2828419" cy="4241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084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your existing business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Immigrant clients?</a:t>
            </a:r>
          </a:p>
          <a:p>
            <a:pPr>
              <a:buFont typeface="Arial" panose="020B0604020202020204" pitchFamily="34" charset="0"/>
              <a:buChar char="•"/>
            </a:pPr>
            <a:r>
              <a:rPr lang="en-US" dirty="0" smtClean="0"/>
              <a:t>Clients with </a:t>
            </a:r>
            <a:br>
              <a:rPr lang="en-US" dirty="0" smtClean="0"/>
            </a:br>
            <a:r>
              <a:rPr lang="en-US" dirty="0" smtClean="0"/>
              <a:t>immigrant spouses?</a:t>
            </a:r>
          </a:p>
          <a:p>
            <a:pPr>
              <a:buFont typeface="Arial" panose="020B0604020202020204" pitchFamily="34" charset="0"/>
              <a:buChar char="•"/>
            </a:pPr>
            <a:r>
              <a:rPr lang="en-US" dirty="0" smtClean="0"/>
              <a:t>Develop a </a:t>
            </a:r>
            <a:br>
              <a:rPr lang="en-US" dirty="0" smtClean="0"/>
            </a:br>
            <a:r>
              <a:rPr lang="en-US" dirty="0" smtClean="0"/>
              <a:t>champion client</a:t>
            </a:r>
          </a:p>
        </p:txBody>
      </p:sp>
      <p:pic>
        <p:nvPicPr>
          <p:cNvPr id="5" name="Picture 4" descr="18618820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9591" y="1454150"/>
            <a:ext cx="4173422" cy="4262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22830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your neighborhood</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Nearby colleges/universities?</a:t>
            </a:r>
          </a:p>
          <a:p>
            <a:pPr>
              <a:buFont typeface="Arial" panose="020B0604020202020204" pitchFamily="34" charset="0"/>
              <a:buChar char="•"/>
            </a:pPr>
            <a:r>
              <a:rPr lang="en-US" dirty="0" smtClean="0"/>
              <a:t>Nearby hospitals?</a:t>
            </a:r>
          </a:p>
          <a:p>
            <a:pPr>
              <a:buFont typeface="Arial" panose="020B0604020202020204" pitchFamily="34" charset="0"/>
              <a:buChar char="•"/>
            </a:pPr>
            <a:r>
              <a:rPr lang="en-US" dirty="0" smtClean="0"/>
              <a:t>Nearby military bases?</a:t>
            </a:r>
          </a:p>
          <a:p>
            <a:pPr>
              <a:buFont typeface="Arial" panose="020B0604020202020204" pitchFamily="34" charset="0"/>
              <a:buChar char="•"/>
            </a:pPr>
            <a:r>
              <a:rPr lang="en-US" dirty="0" smtClean="0"/>
              <a:t>Talk to realty firms for leads</a:t>
            </a:r>
          </a:p>
          <a:p>
            <a:pPr>
              <a:buFont typeface="Arial" panose="020B0604020202020204" pitchFamily="34" charset="0"/>
              <a:buChar char="•"/>
            </a:pPr>
            <a:r>
              <a:rPr lang="en-US" dirty="0" smtClean="0"/>
              <a:t>Align with immigration and/or </a:t>
            </a:r>
            <a:br>
              <a:rPr lang="en-US" dirty="0" smtClean="0"/>
            </a:br>
            <a:r>
              <a:rPr lang="en-US" dirty="0" smtClean="0"/>
              <a:t>international tax attorneys and real estate agents catering to foreign national home sales</a:t>
            </a:r>
          </a:p>
          <a:p>
            <a:pPr>
              <a:buFont typeface="Arial" panose="020B0604020202020204" pitchFamily="34" charset="0"/>
              <a:buChar char="•"/>
            </a:pPr>
            <a:r>
              <a:rPr lang="en-US" dirty="0" smtClean="0"/>
              <a:t>Network with ethnic business associations</a:t>
            </a:r>
          </a:p>
        </p:txBody>
      </p:sp>
      <p:pic>
        <p:nvPicPr>
          <p:cNvPr id="4" name="Picture 3" descr="9938284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4200" y="1454151"/>
            <a:ext cx="1928812" cy="2566332"/>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03991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Transamerica? </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pPr>
              <a:buFont typeface="Arial" panose="020B0604020202020204" pitchFamily="34" charset="0"/>
              <a:buChar char="•"/>
            </a:pPr>
            <a:r>
              <a:rPr lang="en-US" b="1" dirty="0" smtClean="0"/>
              <a:t>Dedicated international underwriting team</a:t>
            </a:r>
          </a:p>
          <a:p>
            <a:pPr lvl="1">
              <a:buFont typeface="Arial" panose="020B0604020202020204" pitchFamily="34" charset="0"/>
              <a:buChar char="•"/>
            </a:pPr>
            <a:r>
              <a:rPr lang="en-US" dirty="0" smtClean="0"/>
              <a:t>Established in 1998 – deep understanding of landscape</a:t>
            </a:r>
          </a:p>
          <a:p>
            <a:pPr>
              <a:buFont typeface="Arial" panose="020B0604020202020204" pitchFamily="34" charset="0"/>
              <a:buChar char="•"/>
            </a:pPr>
            <a:r>
              <a:rPr lang="en-US" b="1" dirty="0" smtClean="0"/>
              <a:t>Access to experts &amp; marketing materials:</a:t>
            </a:r>
          </a:p>
          <a:p>
            <a:pPr lvl="1">
              <a:buFont typeface="Arial" panose="020B0604020202020204" pitchFamily="34" charset="0"/>
              <a:buChar char="•"/>
            </a:pPr>
            <a:r>
              <a:rPr lang="en-US" dirty="0" smtClean="0"/>
              <a:t>Attorneys and Certified </a:t>
            </a:r>
            <a:r>
              <a:rPr lang="en-US" dirty="0"/>
              <a:t>F</a:t>
            </a:r>
            <a:r>
              <a:rPr lang="en-US" dirty="0" smtClean="0"/>
              <a:t>inancial </a:t>
            </a:r>
            <a:r>
              <a:rPr lang="en-US" dirty="0"/>
              <a:t>P</a:t>
            </a:r>
            <a:r>
              <a:rPr lang="en-US" dirty="0" smtClean="0"/>
              <a:t>lanners providing consultative support and case design</a:t>
            </a:r>
          </a:p>
          <a:p>
            <a:pPr lvl="1">
              <a:buFont typeface="Arial" panose="020B0604020202020204" pitchFamily="34" charset="0"/>
              <a:buChar char="•"/>
            </a:pPr>
            <a:r>
              <a:rPr lang="en-US" smtClean="0"/>
              <a:t>Chinese </a:t>
            </a:r>
            <a:r>
              <a:rPr lang="en-US" dirty="0" smtClean="0"/>
              <a:t>and Spanish language materials</a:t>
            </a:r>
          </a:p>
          <a:p>
            <a:pPr>
              <a:buFont typeface="Arial" panose="020B0604020202020204" pitchFamily="34" charset="0"/>
              <a:buChar char="•"/>
            </a:pPr>
            <a:r>
              <a:rPr lang="en-US" b="1" dirty="0" smtClean="0"/>
              <a:t>Foreign Nationals Connection: </a:t>
            </a:r>
          </a:p>
          <a:p>
            <a:pPr lvl="1">
              <a:buFont typeface="Arial" panose="020B0604020202020204" pitchFamily="34" charset="0"/>
              <a:buChar char="•"/>
            </a:pPr>
            <a:r>
              <a:rPr lang="en-US" dirty="0"/>
              <a:t>H</a:t>
            </a:r>
            <a:r>
              <a:rPr lang="en-US" dirty="0" smtClean="0"/>
              <a:t>ub for information, sales ideas, and materials &amp; forms </a:t>
            </a:r>
          </a:p>
          <a:p>
            <a:pPr lvl="1">
              <a:buFont typeface="Arial" panose="020B0604020202020204" pitchFamily="34" charset="0"/>
              <a:buChar char="•"/>
            </a:pPr>
            <a:r>
              <a:rPr lang="en-US" dirty="0" smtClean="0"/>
              <a:t>Viewable across mobile, tablet, laptop, and desktop</a:t>
            </a:r>
          </a:p>
        </p:txBody>
      </p:sp>
    </p:spTree>
    <p:extLst>
      <p:ext uri="{BB962C8B-B14F-4D97-AF65-F5344CB8AC3E}">
        <p14:creationId xmlns:p14="http://schemas.microsoft.com/office/powerpoint/2010/main" val="17591756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Transamerica? </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b="1" dirty="0" err="1" smtClean="0"/>
              <a:t>iPad</a:t>
            </a:r>
            <a:r>
              <a:rPr lang="en-US" b="1" dirty="0" smtClean="0"/>
              <a:t> App</a:t>
            </a:r>
          </a:p>
          <a:p>
            <a:pPr marL="804672" lvl="1" indent="-347472">
              <a:buFont typeface="Arial" panose="020B0604020202020204" pitchFamily="34" charset="0"/>
              <a:buChar char="•"/>
            </a:pPr>
            <a:r>
              <a:rPr lang="en-US" dirty="0" smtClean="0"/>
              <a:t>Clear and engaging animations </a:t>
            </a:r>
          </a:p>
          <a:p>
            <a:pPr>
              <a:buFont typeface="Arial" panose="020B0604020202020204" pitchFamily="34" charset="0"/>
              <a:buChar char="•"/>
            </a:pPr>
            <a:r>
              <a:rPr lang="en-US" b="1" dirty="0" smtClean="0"/>
              <a:t>Expand market</a:t>
            </a:r>
          </a:p>
          <a:p>
            <a:pPr marL="800100" lvl="1" indent="-342900">
              <a:buFont typeface="Arial" panose="020B0604020202020204" pitchFamily="34" charset="0"/>
              <a:buChar char="•"/>
            </a:pPr>
            <a:r>
              <a:rPr lang="en-US" dirty="0" smtClean="0"/>
              <a:t>Few product limitations</a:t>
            </a:r>
          </a:p>
          <a:p>
            <a:pPr marL="800100" lvl="1" indent="-342900">
              <a:buFont typeface="Arial" panose="020B0604020202020204" pitchFamily="34" charset="0"/>
              <a:buChar char="•"/>
            </a:pPr>
            <a:r>
              <a:rPr lang="en-US" dirty="0" smtClean="0"/>
              <a:t>Very competitive premiums</a:t>
            </a:r>
          </a:p>
          <a:p>
            <a:pPr>
              <a:buFont typeface="Arial" panose="020B0604020202020204" pitchFamily="34" charset="0"/>
              <a:buChar char="•"/>
            </a:pPr>
            <a:r>
              <a:rPr lang="en-US" b="1" dirty="0" smtClean="0"/>
              <a:t>Close more business</a:t>
            </a:r>
          </a:p>
          <a:p>
            <a:pPr marL="800100" lvl="1" indent="-342900">
              <a:buFont typeface="Arial" panose="020B0604020202020204" pitchFamily="34" charset="0"/>
              <a:buChar char="•"/>
            </a:pPr>
            <a:r>
              <a:rPr lang="en-US" dirty="0" smtClean="0"/>
              <a:t>Best underwriting risk class </a:t>
            </a:r>
            <a:br>
              <a:rPr lang="en-US" dirty="0" smtClean="0"/>
            </a:br>
            <a:r>
              <a:rPr lang="en-US" dirty="0" smtClean="0"/>
              <a:t>generally available</a:t>
            </a:r>
          </a:p>
        </p:txBody>
      </p:sp>
      <p:pic>
        <p:nvPicPr>
          <p:cNvPr id="4" name="Picture 3" descr="10042431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24421" y="1475857"/>
            <a:ext cx="2538592" cy="3790410"/>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2612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Transamerica’s Available Resources</a:t>
            </a:r>
            <a:endParaRPr lang="en-US" dirty="0"/>
          </a:p>
        </p:txBody>
      </p:sp>
      <p:sp>
        <p:nvSpPr>
          <p:cNvPr id="40" name="Shape 497"/>
          <p:cNvSpPr/>
          <p:nvPr/>
        </p:nvSpPr>
        <p:spPr>
          <a:xfrm>
            <a:off x="6189662" y="1370012"/>
            <a:ext cx="2711451" cy="4597401"/>
          </a:xfrm>
          <a:prstGeom prst="rect">
            <a:avLst/>
          </a:prstGeom>
          <a:solidFill>
            <a:srgbClr val="D9D9D9"/>
          </a:solidFill>
          <a:ln w="12700">
            <a:miter lim="400000"/>
          </a:ln>
        </p:spPr>
        <p:txBody>
          <a:bodyPr lIns="0" tIns="0" rIns="0" bIns="0" anchor="ctr"/>
          <a:lstStyle/>
          <a:p>
            <a:pPr lvl="0">
              <a:defRPr>
                <a:uFill>
                  <a:solidFill/>
                </a:uFill>
              </a:defRPr>
            </a:pPr>
            <a:endParaRPr/>
          </a:p>
        </p:txBody>
      </p:sp>
      <p:sp>
        <p:nvSpPr>
          <p:cNvPr id="41" name="Shape 498"/>
          <p:cNvSpPr/>
          <p:nvPr/>
        </p:nvSpPr>
        <p:spPr>
          <a:xfrm>
            <a:off x="258762" y="1370012"/>
            <a:ext cx="2711451" cy="4597401"/>
          </a:xfrm>
          <a:prstGeom prst="rect">
            <a:avLst/>
          </a:prstGeom>
          <a:solidFill>
            <a:srgbClr val="D9D9D9"/>
          </a:solidFill>
          <a:ln w="12700">
            <a:miter lim="400000"/>
          </a:ln>
        </p:spPr>
        <p:txBody>
          <a:bodyPr lIns="0" tIns="0" rIns="0" bIns="0" anchor="ctr"/>
          <a:lstStyle/>
          <a:p>
            <a:pPr lvl="0">
              <a:defRPr>
                <a:uFill>
                  <a:solidFill/>
                </a:uFill>
              </a:defRPr>
            </a:pPr>
            <a:endParaRPr/>
          </a:p>
        </p:txBody>
      </p:sp>
      <p:sp>
        <p:nvSpPr>
          <p:cNvPr id="42" name="Shape 499"/>
          <p:cNvSpPr/>
          <p:nvPr/>
        </p:nvSpPr>
        <p:spPr>
          <a:xfrm>
            <a:off x="3235325" y="1373187"/>
            <a:ext cx="2711450" cy="4597401"/>
          </a:xfrm>
          <a:prstGeom prst="rect">
            <a:avLst/>
          </a:prstGeom>
          <a:solidFill>
            <a:srgbClr val="D9D9D9"/>
          </a:solidFill>
          <a:ln w="12700">
            <a:miter lim="400000"/>
          </a:ln>
        </p:spPr>
        <p:txBody>
          <a:bodyPr lIns="0" tIns="0" rIns="0" bIns="0" anchor="ctr"/>
          <a:lstStyle/>
          <a:p>
            <a:pPr lvl="0">
              <a:defRPr>
                <a:uFill>
                  <a:solidFill/>
                </a:uFill>
              </a:defRPr>
            </a:pPr>
            <a:endParaRPr/>
          </a:p>
        </p:txBody>
      </p:sp>
      <p:sp>
        <p:nvSpPr>
          <p:cNvPr id="48" name="Shape 500"/>
          <p:cNvSpPr/>
          <p:nvPr/>
        </p:nvSpPr>
        <p:spPr>
          <a:xfrm>
            <a:off x="6200775" y="2384425"/>
            <a:ext cx="2711450" cy="2806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lvl="0" algn="ctr" defTabSz="914400">
              <a:defRPr sz="1800"/>
            </a:pPr>
            <a:r>
              <a:rPr sz="1400">
                <a:uFill>
                  <a:solidFill/>
                </a:uFill>
                <a:latin typeface="Arial Bold"/>
                <a:ea typeface="Arial Bold"/>
                <a:cs typeface="Arial Bold"/>
                <a:sym typeface="Arial Bold"/>
              </a:rPr>
              <a:t>Dedicated International Underwriting Team</a:t>
            </a:r>
            <a:endParaRPr>
              <a:uFill>
                <a:solidFill/>
              </a:uFill>
            </a:endParaRPr>
          </a:p>
          <a:p>
            <a:pPr lvl="0" algn="ctr" defTabSz="914400">
              <a:defRPr sz="1800"/>
            </a:pPr>
            <a:endParaRPr sz="1400">
              <a:uFill>
                <a:solidFill/>
              </a:uFill>
              <a:latin typeface="Arial Bold"/>
              <a:ea typeface="Arial Bold"/>
              <a:cs typeface="Arial Bold"/>
              <a:sym typeface="Arial Bold"/>
            </a:endParaRPr>
          </a:p>
          <a:p>
            <a:pPr lvl="0" algn="ctr" defTabSz="914400">
              <a:defRPr sz="1800"/>
            </a:pPr>
            <a:r>
              <a:rPr sz="1400">
                <a:uFill>
                  <a:solidFill/>
                </a:uFill>
                <a:latin typeface="Arial Bold"/>
                <a:ea typeface="Arial Bold"/>
                <a:cs typeface="Arial Bold"/>
                <a:sym typeface="Arial Bold"/>
              </a:rPr>
              <a:t>Foreign National Connection web site</a:t>
            </a:r>
            <a:endParaRPr>
              <a:uFill>
                <a:solidFill/>
              </a:uFill>
            </a:endParaRPr>
          </a:p>
          <a:p>
            <a:pPr lvl="0" algn="ctr" defTabSz="914400">
              <a:defRPr sz="1800"/>
            </a:pPr>
            <a:endParaRPr sz="1400">
              <a:uFill>
                <a:solidFill/>
              </a:uFill>
              <a:latin typeface="Arial Bold"/>
              <a:ea typeface="Arial Bold"/>
              <a:cs typeface="Arial Bold"/>
              <a:sym typeface="Arial Bold"/>
            </a:endParaRPr>
          </a:p>
          <a:p>
            <a:pPr lvl="0" algn="ctr" defTabSz="914400">
              <a:spcBef>
                <a:spcPts val="1800"/>
              </a:spcBef>
              <a:defRPr sz="1800"/>
            </a:pPr>
            <a:r>
              <a:rPr sz="2000">
                <a:uFill>
                  <a:solidFill/>
                </a:uFill>
                <a:latin typeface="Arial Bold"/>
                <a:ea typeface="Arial Bold"/>
                <a:cs typeface="Arial Bold"/>
                <a:sym typeface="Arial Bold"/>
              </a:rPr>
              <a:t>Contact  </a:t>
            </a:r>
            <a:br>
              <a:rPr sz="2000">
                <a:uFill>
                  <a:solidFill/>
                </a:uFill>
                <a:latin typeface="Arial Bold"/>
                <a:ea typeface="Arial Bold"/>
                <a:cs typeface="Arial Bold"/>
                <a:sym typeface="Arial Bold"/>
              </a:rPr>
            </a:br>
            <a:r>
              <a:rPr sz="2000">
                <a:uFill>
                  <a:solidFill/>
                </a:uFill>
                <a:latin typeface="Arial Bold"/>
                <a:ea typeface="Arial Bold"/>
                <a:cs typeface="Arial Bold"/>
                <a:sym typeface="Arial Bold"/>
              </a:rPr>
              <a:t>Advanced Marketing </a:t>
            </a:r>
            <a:br>
              <a:rPr sz="2000">
                <a:uFill>
                  <a:solidFill/>
                </a:uFill>
                <a:latin typeface="Arial Bold"/>
                <a:ea typeface="Arial Bold"/>
                <a:cs typeface="Arial Bold"/>
                <a:sym typeface="Arial Bold"/>
              </a:rPr>
            </a:br>
            <a:r>
              <a:rPr sz="2000">
                <a:uFill>
                  <a:solidFill/>
                </a:uFill>
                <a:latin typeface="Arial Bold"/>
                <a:ea typeface="Arial Bold"/>
                <a:cs typeface="Arial Bold"/>
                <a:sym typeface="Arial Bold"/>
              </a:rPr>
              <a:t>(877) 238-6758</a:t>
            </a:r>
            <a:endParaRPr>
              <a:uFill>
                <a:solidFill/>
              </a:uFill>
            </a:endParaRPr>
          </a:p>
          <a:p>
            <a:pPr lvl="0" algn="ctr" defTabSz="914400">
              <a:spcBef>
                <a:spcPts val="1800"/>
              </a:spcBef>
              <a:defRPr sz="1800"/>
            </a:pPr>
            <a:r>
              <a:rPr sz="1100">
                <a:uFill>
                  <a:solidFill/>
                </a:uFill>
                <a:latin typeface="Arial Bold"/>
                <a:ea typeface="Arial Bold"/>
                <a:cs typeface="Arial Bold"/>
                <a:sym typeface="Arial Bold"/>
              </a:rPr>
              <a:t>foreign.national@transamerica.com</a:t>
            </a:r>
          </a:p>
        </p:txBody>
      </p:sp>
      <p:grpSp>
        <p:nvGrpSpPr>
          <p:cNvPr id="49" name="Group 504"/>
          <p:cNvGrpSpPr/>
          <p:nvPr/>
        </p:nvGrpSpPr>
        <p:grpSpPr>
          <a:xfrm>
            <a:off x="3149600" y="1433512"/>
            <a:ext cx="2881312" cy="822326"/>
            <a:chOff x="0" y="0"/>
            <a:chExt cx="2881312" cy="822325"/>
          </a:xfrm>
        </p:grpSpPr>
        <p:sp>
          <p:nvSpPr>
            <p:cNvPr id="50" name="Shape 501"/>
            <p:cNvSpPr/>
            <p:nvPr/>
          </p:nvSpPr>
          <p:spPr>
            <a:xfrm>
              <a:off x="0" y="0"/>
              <a:ext cx="2881313" cy="695814"/>
            </a:xfrm>
            <a:prstGeom prst="rect">
              <a:avLst/>
            </a:prstGeom>
            <a:solidFill>
              <a:srgbClr val="C60B20"/>
            </a:solidFill>
            <a:ln w="12700" cap="flat">
              <a:noFill/>
              <a:miter lim="400000"/>
            </a:ln>
            <a:effectLst/>
          </p:spPr>
          <p:txBody>
            <a:bodyPr wrap="square" lIns="0" tIns="0" rIns="0" bIns="0" numCol="1" anchor="ctr">
              <a:noAutofit/>
            </a:bodyPr>
            <a:lstStyle/>
            <a:p>
              <a:pPr lvl="0">
                <a:defRPr>
                  <a:uFill>
                    <a:solidFill/>
                  </a:uFill>
                </a:defRPr>
              </a:pPr>
              <a:endParaRPr/>
            </a:p>
          </p:txBody>
        </p:sp>
        <p:sp>
          <p:nvSpPr>
            <p:cNvPr id="51" name="Shape 502"/>
            <p:cNvSpPr/>
            <p:nvPr/>
          </p:nvSpPr>
          <p:spPr>
            <a:xfrm rot="10800000">
              <a:off x="0" y="670511"/>
              <a:ext cx="88852" cy="1518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lnTo>
                    <a:pt x="0" y="21600"/>
                  </a:lnTo>
                  <a:close/>
                </a:path>
              </a:pathLst>
            </a:custGeom>
            <a:solidFill>
              <a:srgbClr val="404040"/>
            </a:solidFill>
            <a:ln w="12700" cap="flat">
              <a:noFill/>
              <a:miter lim="400000"/>
            </a:ln>
            <a:effectLst/>
          </p:spPr>
          <p:txBody>
            <a:bodyPr wrap="square" lIns="0" tIns="0" rIns="0" bIns="0" numCol="1" anchor="ctr">
              <a:noAutofit/>
            </a:bodyPr>
            <a:lstStyle/>
            <a:p>
              <a:pPr lvl="0">
                <a:defRPr>
                  <a:uFill>
                    <a:solidFill/>
                  </a:uFill>
                </a:defRPr>
              </a:pPr>
              <a:endParaRPr/>
            </a:p>
          </p:txBody>
        </p:sp>
        <p:sp>
          <p:nvSpPr>
            <p:cNvPr id="53" name="Shape 503"/>
            <p:cNvSpPr/>
            <p:nvPr/>
          </p:nvSpPr>
          <p:spPr>
            <a:xfrm rot="10800000" flipH="1">
              <a:off x="2779768" y="670511"/>
              <a:ext cx="101545" cy="1518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lnTo>
                    <a:pt x="0" y="21600"/>
                  </a:lnTo>
                  <a:close/>
                </a:path>
              </a:pathLst>
            </a:custGeom>
            <a:solidFill>
              <a:srgbClr val="404040"/>
            </a:solidFill>
            <a:ln w="12700" cap="flat">
              <a:noFill/>
              <a:miter lim="400000"/>
            </a:ln>
            <a:effectLst/>
          </p:spPr>
          <p:txBody>
            <a:bodyPr wrap="square" lIns="0" tIns="0" rIns="0" bIns="0" numCol="1" anchor="ctr">
              <a:noAutofit/>
            </a:bodyPr>
            <a:lstStyle/>
            <a:p>
              <a:pPr lvl="0">
                <a:defRPr>
                  <a:uFill>
                    <a:solidFill/>
                  </a:uFill>
                </a:defRPr>
              </a:pPr>
              <a:endParaRPr/>
            </a:p>
          </p:txBody>
        </p:sp>
      </p:grpSp>
      <p:sp>
        <p:nvSpPr>
          <p:cNvPr id="54" name="Shape 505"/>
          <p:cNvSpPr/>
          <p:nvPr/>
        </p:nvSpPr>
        <p:spPr>
          <a:xfrm>
            <a:off x="3241675" y="1400175"/>
            <a:ext cx="2709863" cy="711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lvl="0" algn="ctr" defTabSz="914400">
              <a:defRPr sz="1800"/>
            </a:pPr>
            <a:r>
              <a:rPr sz="2000">
                <a:solidFill>
                  <a:srgbClr val="FFFFFF"/>
                </a:solidFill>
                <a:uFill>
                  <a:solidFill>
                    <a:srgbClr val="FFFFFF"/>
                  </a:solidFill>
                </a:uFill>
                <a:latin typeface="Arial Bold"/>
                <a:ea typeface="Arial Bold"/>
                <a:cs typeface="Arial Bold"/>
                <a:sym typeface="Arial Bold"/>
              </a:rPr>
              <a:t>Foreign </a:t>
            </a:r>
            <a:br>
              <a:rPr sz="2000">
                <a:solidFill>
                  <a:srgbClr val="FFFFFF"/>
                </a:solidFill>
                <a:uFill>
                  <a:solidFill>
                    <a:srgbClr val="FFFFFF"/>
                  </a:solidFill>
                </a:uFill>
                <a:latin typeface="Arial Bold"/>
                <a:ea typeface="Arial Bold"/>
                <a:cs typeface="Arial Bold"/>
                <a:sym typeface="Arial Bold"/>
              </a:rPr>
            </a:br>
            <a:r>
              <a:rPr sz="2000">
                <a:solidFill>
                  <a:srgbClr val="FFFFFF"/>
                </a:solidFill>
                <a:uFill>
                  <a:solidFill>
                    <a:srgbClr val="FFFFFF"/>
                  </a:solidFill>
                </a:uFill>
                <a:latin typeface="Arial Bold"/>
                <a:ea typeface="Arial Bold"/>
                <a:cs typeface="Arial Bold"/>
                <a:sym typeface="Arial Bold"/>
              </a:rPr>
              <a:t>Nationals Team</a:t>
            </a:r>
          </a:p>
        </p:txBody>
      </p:sp>
      <p:grpSp>
        <p:nvGrpSpPr>
          <p:cNvPr id="55" name="Group 509"/>
          <p:cNvGrpSpPr/>
          <p:nvPr/>
        </p:nvGrpSpPr>
        <p:grpSpPr>
          <a:xfrm>
            <a:off x="179387" y="1433512"/>
            <a:ext cx="2881313" cy="822326"/>
            <a:chOff x="0" y="0"/>
            <a:chExt cx="2881312" cy="822325"/>
          </a:xfrm>
        </p:grpSpPr>
        <p:sp>
          <p:nvSpPr>
            <p:cNvPr id="56" name="Shape 506"/>
            <p:cNvSpPr/>
            <p:nvPr/>
          </p:nvSpPr>
          <p:spPr>
            <a:xfrm>
              <a:off x="0" y="0"/>
              <a:ext cx="2881313" cy="695814"/>
            </a:xfrm>
            <a:prstGeom prst="rect">
              <a:avLst/>
            </a:prstGeom>
            <a:solidFill>
              <a:srgbClr val="C60B20"/>
            </a:solidFill>
            <a:ln w="12700" cap="flat">
              <a:noFill/>
              <a:miter lim="400000"/>
            </a:ln>
            <a:effectLst/>
          </p:spPr>
          <p:txBody>
            <a:bodyPr wrap="square" lIns="0" tIns="0" rIns="0" bIns="0" numCol="1" anchor="ctr">
              <a:noAutofit/>
            </a:bodyPr>
            <a:lstStyle/>
            <a:p>
              <a:pPr lvl="0">
                <a:defRPr>
                  <a:uFill>
                    <a:solidFill/>
                  </a:uFill>
                </a:defRPr>
              </a:pPr>
              <a:endParaRPr/>
            </a:p>
          </p:txBody>
        </p:sp>
        <p:sp>
          <p:nvSpPr>
            <p:cNvPr id="57" name="Shape 507"/>
            <p:cNvSpPr/>
            <p:nvPr/>
          </p:nvSpPr>
          <p:spPr>
            <a:xfrm rot="10800000">
              <a:off x="-1" y="670511"/>
              <a:ext cx="88853" cy="1518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lnTo>
                    <a:pt x="0" y="21600"/>
                  </a:lnTo>
                  <a:close/>
                </a:path>
              </a:pathLst>
            </a:custGeom>
            <a:solidFill>
              <a:srgbClr val="404040"/>
            </a:solidFill>
            <a:ln w="12700" cap="flat">
              <a:noFill/>
              <a:miter lim="400000"/>
            </a:ln>
            <a:effectLst/>
          </p:spPr>
          <p:txBody>
            <a:bodyPr wrap="square" lIns="0" tIns="0" rIns="0" bIns="0" numCol="1" anchor="ctr">
              <a:noAutofit/>
            </a:bodyPr>
            <a:lstStyle/>
            <a:p>
              <a:pPr lvl="0">
                <a:defRPr>
                  <a:uFill>
                    <a:solidFill/>
                  </a:uFill>
                </a:defRPr>
              </a:pPr>
              <a:endParaRPr/>
            </a:p>
          </p:txBody>
        </p:sp>
        <p:sp>
          <p:nvSpPr>
            <p:cNvPr id="58" name="Shape 508"/>
            <p:cNvSpPr/>
            <p:nvPr/>
          </p:nvSpPr>
          <p:spPr>
            <a:xfrm rot="10800000" flipH="1">
              <a:off x="2779768" y="670511"/>
              <a:ext cx="101545" cy="1518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lnTo>
                    <a:pt x="0" y="21600"/>
                  </a:lnTo>
                  <a:close/>
                </a:path>
              </a:pathLst>
            </a:custGeom>
            <a:solidFill>
              <a:srgbClr val="404040"/>
            </a:solidFill>
            <a:ln w="12700" cap="flat">
              <a:noFill/>
              <a:miter lim="400000"/>
            </a:ln>
            <a:effectLst/>
          </p:spPr>
          <p:txBody>
            <a:bodyPr wrap="square" lIns="0" tIns="0" rIns="0" bIns="0" numCol="1" anchor="ctr">
              <a:noAutofit/>
            </a:bodyPr>
            <a:lstStyle/>
            <a:p>
              <a:pPr lvl="0">
                <a:defRPr>
                  <a:uFill>
                    <a:solidFill/>
                  </a:uFill>
                </a:defRPr>
              </a:pPr>
              <a:endParaRPr/>
            </a:p>
          </p:txBody>
        </p:sp>
      </p:grpSp>
      <p:sp>
        <p:nvSpPr>
          <p:cNvPr id="59" name="Shape 510"/>
          <p:cNvSpPr/>
          <p:nvPr/>
        </p:nvSpPr>
        <p:spPr>
          <a:xfrm>
            <a:off x="258762" y="1554162"/>
            <a:ext cx="2711451" cy="406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defTabSz="914400">
              <a:defRPr sz="2000">
                <a:solidFill>
                  <a:srgbClr val="FFFFFF"/>
                </a:solidFill>
                <a:uFill>
                  <a:solidFill>
                    <a:srgbClr val="FFFFFF"/>
                  </a:solidFill>
                </a:uFill>
                <a:latin typeface="Arial Bold"/>
                <a:ea typeface="Arial Bold"/>
                <a:cs typeface="Arial Bold"/>
                <a:sym typeface="Arial Bold"/>
              </a:defRPr>
            </a:lvl1pPr>
          </a:lstStyle>
          <a:p>
            <a:pPr lvl="0">
              <a:defRPr sz="1800">
                <a:solidFill>
                  <a:srgbClr val="000000"/>
                </a:solidFill>
                <a:uFillTx/>
              </a:defRPr>
            </a:pPr>
            <a:r>
              <a:rPr sz="2000">
                <a:solidFill>
                  <a:srgbClr val="FFFFFF"/>
                </a:solidFill>
                <a:uFill>
                  <a:solidFill>
                    <a:srgbClr val="FFFFFF"/>
                  </a:solidFill>
                </a:uFill>
              </a:rPr>
              <a:t>Marketing Tools </a:t>
            </a:r>
          </a:p>
        </p:txBody>
      </p:sp>
      <p:sp>
        <p:nvSpPr>
          <p:cNvPr id="60" name="Shape 511"/>
          <p:cNvSpPr/>
          <p:nvPr/>
        </p:nvSpPr>
        <p:spPr>
          <a:xfrm>
            <a:off x="3648075" y="2687225"/>
            <a:ext cx="846138" cy="922338"/>
          </a:xfrm>
          <a:prstGeom prst="rect">
            <a:avLst/>
          </a:prstGeom>
          <a:solidFill>
            <a:srgbClr val="D70614"/>
          </a:solidFill>
          <a:ln w="12700">
            <a:miter lim="400000"/>
          </a:ln>
        </p:spPr>
        <p:txBody>
          <a:bodyPr lIns="0" tIns="0" rIns="0" bIns="0" anchor="ctr"/>
          <a:lstStyle/>
          <a:p>
            <a:pPr lvl="0">
              <a:defRPr>
                <a:uFill>
                  <a:solidFill/>
                </a:uFill>
              </a:defRPr>
            </a:pPr>
            <a:endParaRPr/>
          </a:p>
        </p:txBody>
      </p:sp>
      <p:sp>
        <p:nvSpPr>
          <p:cNvPr id="62" name="Shape 513"/>
          <p:cNvSpPr/>
          <p:nvPr/>
        </p:nvSpPr>
        <p:spPr>
          <a:xfrm>
            <a:off x="4689475" y="2687225"/>
            <a:ext cx="846138" cy="922338"/>
          </a:xfrm>
          <a:prstGeom prst="rect">
            <a:avLst/>
          </a:prstGeom>
          <a:solidFill>
            <a:srgbClr val="D70614"/>
          </a:solidFill>
          <a:ln w="12700">
            <a:miter lim="400000"/>
          </a:ln>
        </p:spPr>
        <p:txBody>
          <a:bodyPr lIns="0" tIns="0" rIns="0" bIns="0" anchor="ctr"/>
          <a:lstStyle/>
          <a:p>
            <a:pPr lvl="0">
              <a:defRPr>
                <a:uFill>
                  <a:solidFill/>
                </a:uFill>
              </a:defRPr>
            </a:pPr>
            <a:endParaRPr/>
          </a:p>
        </p:txBody>
      </p:sp>
      <p:sp>
        <p:nvSpPr>
          <p:cNvPr id="63" name="Shape 514"/>
          <p:cNvSpPr/>
          <p:nvPr/>
        </p:nvSpPr>
        <p:spPr>
          <a:xfrm>
            <a:off x="4686300" y="4399111"/>
            <a:ext cx="847725" cy="922338"/>
          </a:xfrm>
          <a:prstGeom prst="rect">
            <a:avLst/>
          </a:prstGeom>
          <a:solidFill>
            <a:srgbClr val="D70614"/>
          </a:solidFill>
          <a:ln w="12700">
            <a:miter lim="400000"/>
          </a:ln>
        </p:spPr>
        <p:txBody>
          <a:bodyPr lIns="0" tIns="0" rIns="0" bIns="0" anchor="ctr"/>
          <a:lstStyle/>
          <a:p>
            <a:pPr lvl="0">
              <a:defRPr>
                <a:uFill>
                  <a:solidFill/>
                </a:uFill>
              </a:defRPr>
            </a:pPr>
            <a:endParaRPr/>
          </a:p>
        </p:txBody>
      </p:sp>
      <p:grpSp>
        <p:nvGrpSpPr>
          <p:cNvPr id="64" name="Group 518"/>
          <p:cNvGrpSpPr/>
          <p:nvPr/>
        </p:nvGrpSpPr>
        <p:grpSpPr>
          <a:xfrm>
            <a:off x="6107112" y="1412875"/>
            <a:ext cx="2882900" cy="822325"/>
            <a:chOff x="0" y="0"/>
            <a:chExt cx="2882900" cy="822325"/>
          </a:xfrm>
        </p:grpSpPr>
        <p:sp>
          <p:nvSpPr>
            <p:cNvPr id="65" name="Shape 515"/>
            <p:cNvSpPr/>
            <p:nvPr/>
          </p:nvSpPr>
          <p:spPr>
            <a:xfrm>
              <a:off x="0" y="0"/>
              <a:ext cx="2882900" cy="695814"/>
            </a:xfrm>
            <a:prstGeom prst="rect">
              <a:avLst/>
            </a:prstGeom>
            <a:solidFill>
              <a:srgbClr val="C60B20"/>
            </a:solidFill>
            <a:ln w="12700" cap="flat">
              <a:noFill/>
              <a:miter lim="400000"/>
            </a:ln>
            <a:effectLst/>
          </p:spPr>
          <p:txBody>
            <a:bodyPr wrap="square" lIns="0" tIns="0" rIns="0" bIns="0" numCol="1" anchor="ctr">
              <a:noAutofit/>
            </a:bodyPr>
            <a:lstStyle/>
            <a:p>
              <a:pPr lvl="0">
                <a:defRPr>
                  <a:uFill>
                    <a:solidFill/>
                  </a:uFill>
                </a:defRPr>
              </a:pPr>
              <a:endParaRPr/>
            </a:p>
          </p:txBody>
        </p:sp>
        <p:sp>
          <p:nvSpPr>
            <p:cNvPr id="66" name="Shape 516"/>
            <p:cNvSpPr/>
            <p:nvPr/>
          </p:nvSpPr>
          <p:spPr>
            <a:xfrm rot="10800000">
              <a:off x="0" y="670511"/>
              <a:ext cx="88900" cy="1518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lnTo>
                    <a:pt x="0" y="21600"/>
                  </a:lnTo>
                  <a:close/>
                </a:path>
              </a:pathLst>
            </a:custGeom>
            <a:solidFill>
              <a:srgbClr val="404040"/>
            </a:solidFill>
            <a:ln w="12700" cap="flat">
              <a:noFill/>
              <a:miter lim="400000"/>
            </a:ln>
            <a:effectLst/>
          </p:spPr>
          <p:txBody>
            <a:bodyPr wrap="square" lIns="0" tIns="0" rIns="0" bIns="0" numCol="1" anchor="ctr">
              <a:noAutofit/>
            </a:bodyPr>
            <a:lstStyle/>
            <a:p>
              <a:pPr lvl="0">
                <a:defRPr>
                  <a:uFill>
                    <a:solidFill/>
                  </a:uFill>
                </a:defRPr>
              </a:pPr>
              <a:endParaRPr/>
            </a:p>
          </p:txBody>
        </p:sp>
        <p:sp>
          <p:nvSpPr>
            <p:cNvPr id="67" name="Shape 517"/>
            <p:cNvSpPr/>
            <p:nvPr/>
          </p:nvSpPr>
          <p:spPr>
            <a:xfrm rot="10800000" flipH="1">
              <a:off x="2781300" y="670511"/>
              <a:ext cx="101600" cy="1518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lnTo>
                    <a:pt x="0" y="21600"/>
                  </a:lnTo>
                  <a:close/>
                </a:path>
              </a:pathLst>
            </a:custGeom>
            <a:solidFill>
              <a:srgbClr val="404040"/>
            </a:solidFill>
            <a:ln w="12700" cap="flat">
              <a:noFill/>
              <a:miter lim="400000"/>
            </a:ln>
            <a:effectLst/>
          </p:spPr>
          <p:txBody>
            <a:bodyPr wrap="square" lIns="0" tIns="0" rIns="0" bIns="0" numCol="1" anchor="ctr">
              <a:noAutofit/>
            </a:bodyPr>
            <a:lstStyle/>
            <a:p>
              <a:pPr lvl="0">
                <a:defRPr>
                  <a:uFill>
                    <a:solidFill/>
                  </a:uFill>
                </a:defRPr>
              </a:pPr>
              <a:endParaRPr/>
            </a:p>
          </p:txBody>
        </p:sp>
      </p:grpSp>
      <p:sp>
        <p:nvSpPr>
          <p:cNvPr id="68" name="Shape 519"/>
          <p:cNvSpPr/>
          <p:nvPr/>
        </p:nvSpPr>
        <p:spPr>
          <a:xfrm>
            <a:off x="6200775" y="1554162"/>
            <a:ext cx="2711450" cy="406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defTabSz="914400">
              <a:defRPr sz="2000">
                <a:solidFill>
                  <a:srgbClr val="FFFFFF"/>
                </a:solidFill>
                <a:uFill>
                  <a:solidFill>
                    <a:srgbClr val="FFFFFF"/>
                  </a:solidFill>
                </a:uFill>
                <a:latin typeface="Arial Bold"/>
                <a:ea typeface="Arial Bold"/>
                <a:cs typeface="Arial Bold"/>
                <a:sym typeface="Arial Bold"/>
              </a:defRPr>
            </a:lvl1pPr>
          </a:lstStyle>
          <a:p>
            <a:pPr lvl="0">
              <a:defRPr sz="1800">
                <a:solidFill>
                  <a:srgbClr val="000000"/>
                </a:solidFill>
                <a:uFillTx/>
              </a:defRPr>
            </a:pPr>
            <a:r>
              <a:rPr sz="2000">
                <a:solidFill>
                  <a:srgbClr val="FFFFFF"/>
                </a:solidFill>
                <a:uFill>
                  <a:solidFill>
                    <a:srgbClr val="FFFFFF"/>
                  </a:solidFill>
                </a:uFill>
              </a:rPr>
              <a:t>Support</a:t>
            </a:r>
          </a:p>
        </p:txBody>
      </p:sp>
      <p:sp>
        <p:nvSpPr>
          <p:cNvPr id="69" name="Shape 520"/>
          <p:cNvSpPr/>
          <p:nvPr/>
        </p:nvSpPr>
        <p:spPr>
          <a:xfrm>
            <a:off x="3644900" y="4399111"/>
            <a:ext cx="847725" cy="922338"/>
          </a:xfrm>
          <a:prstGeom prst="rect">
            <a:avLst/>
          </a:prstGeom>
          <a:solidFill>
            <a:srgbClr val="D70614"/>
          </a:solidFill>
          <a:ln w="12700">
            <a:miter lim="400000"/>
          </a:ln>
        </p:spPr>
        <p:txBody>
          <a:bodyPr lIns="0" tIns="0" rIns="0" bIns="0" anchor="ctr"/>
          <a:lstStyle/>
          <a:p>
            <a:pPr lvl="0">
              <a:defRPr>
                <a:uFill>
                  <a:solidFill/>
                </a:uFill>
              </a:defRPr>
            </a:pPr>
            <a:endParaRPr/>
          </a:p>
        </p:txBody>
      </p:sp>
      <p:pic>
        <p:nvPicPr>
          <p:cNvPr id="70" name="image62.png"/>
          <p:cNvPicPr/>
          <p:nvPr/>
        </p:nvPicPr>
        <p:blipFill>
          <a:blip r:embed="rId3">
            <a:extLst/>
          </a:blip>
          <a:stretch>
            <a:fillRect/>
          </a:stretch>
        </p:blipFill>
        <p:spPr>
          <a:xfrm>
            <a:off x="4689475" y="2557573"/>
            <a:ext cx="847725" cy="1063626"/>
          </a:xfrm>
          <a:prstGeom prst="rect">
            <a:avLst/>
          </a:prstGeom>
          <a:ln w="12700">
            <a:miter lim="400000"/>
          </a:ln>
        </p:spPr>
      </p:pic>
      <p:pic>
        <p:nvPicPr>
          <p:cNvPr id="71" name="image63.png"/>
          <p:cNvPicPr/>
          <p:nvPr/>
        </p:nvPicPr>
        <p:blipFill>
          <a:blip r:embed="rId4">
            <a:extLst/>
          </a:blip>
          <a:stretch>
            <a:fillRect/>
          </a:stretch>
        </p:blipFill>
        <p:spPr>
          <a:xfrm>
            <a:off x="4689475" y="4109140"/>
            <a:ext cx="852488" cy="1222357"/>
          </a:xfrm>
          <a:prstGeom prst="rect">
            <a:avLst/>
          </a:prstGeom>
          <a:ln w="12700">
            <a:miter lim="400000"/>
          </a:ln>
        </p:spPr>
      </p:pic>
      <p:pic>
        <p:nvPicPr>
          <p:cNvPr id="77" name="image68.png"/>
          <p:cNvPicPr/>
          <p:nvPr/>
        </p:nvPicPr>
        <p:blipFill>
          <a:blip r:embed="rId5">
            <a:extLst/>
          </a:blip>
          <a:stretch>
            <a:fillRect/>
          </a:stretch>
        </p:blipFill>
        <p:spPr>
          <a:xfrm>
            <a:off x="441325" y="2597150"/>
            <a:ext cx="2397125" cy="1557338"/>
          </a:xfrm>
          <a:prstGeom prst="rect">
            <a:avLst/>
          </a:prstGeom>
          <a:ln w="12700">
            <a:miter lim="400000"/>
          </a:ln>
          <a:effectLst>
            <a:outerShdw blurRad="50800" dist="38100" dir="2700000" rotWithShape="0">
              <a:srgbClr val="000000">
                <a:alpha val="39997"/>
              </a:srgbClr>
            </a:outerShdw>
          </a:effectLst>
        </p:spPr>
      </p:pic>
      <p:pic>
        <p:nvPicPr>
          <p:cNvPr id="78" name="image69.png"/>
          <p:cNvPicPr/>
          <p:nvPr/>
        </p:nvPicPr>
        <p:blipFill>
          <a:blip r:embed="rId6">
            <a:extLst/>
          </a:blip>
          <a:stretch>
            <a:fillRect/>
          </a:stretch>
        </p:blipFill>
        <p:spPr>
          <a:xfrm>
            <a:off x="3649662" y="2425287"/>
            <a:ext cx="849313" cy="1184276"/>
          </a:xfrm>
          <a:prstGeom prst="rect">
            <a:avLst/>
          </a:prstGeom>
          <a:ln w="12700">
            <a:miter lim="400000"/>
          </a:ln>
        </p:spPr>
      </p:pic>
      <p:pic>
        <p:nvPicPr>
          <p:cNvPr id="36" name="Picture 2" descr="C:\Users\mehart\Desktop\OLA_1871_0414_Thumbnai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598195"/>
            <a:ext cx="748379" cy="96440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mehart\Desktop\OLA_2158_Thumbnail_125x1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598195"/>
            <a:ext cx="748379" cy="9644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mehart\Desktop\OLA_1600_Thumbnail_53x12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6647" y="4603750"/>
            <a:ext cx="406553" cy="958851"/>
          </a:xfrm>
          <a:prstGeom prst="rect">
            <a:avLst/>
          </a:prstGeom>
          <a:noFill/>
          <a:extLst>
            <a:ext uri="{909E8E84-426E-40DD-AFC4-6F175D3DCCD1}">
              <a14:hiddenFill xmlns:a14="http://schemas.microsoft.com/office/drawing/2010/main">
                <a:solidFill>
                  <a:srgbClr val="FFFFFF"/>
                </a:solidFill>
              </a14:hiddenFill>
            </a:ext>
          </a:extLst>
        </p:spPr>
      </p:pic>
      <p:pic>
        <p:nvPicPr>
          <p:cNvPr id="61" name="image61.png"/>
          <p:cNvPicPr/>
          <p:nvPr/>
        </p:nvPicPr>
        <p:blipFill>
          <a:blip r:embed="rId10">
            <a:extLst/>
          </a:blip>
          <a:stretch>
            <a:fillRect/>
          </a:stretch>
        </p:blipFill>
        <p:spPr>
          <a:xfrm>
            <a:off x="3649662" y="4171060"/>
            <a:ext cx="847726" cy="1160437"/>
          </a:xfrm>
          <a:prstGeom prst="rect">
            <a:avLst/>
          </a:prstGeom>
          <a:ln w="12700">
            <a:miter lim="400000"/>
          </a:ln>
        </p:spPr>
      </p:pic>
      <p:sp>
        <p:nvSpPr>
          <p:cNvPr id="3" name="TextBox 2"/>
          <p:cNvSpPr txBox="1"/>
          <p:nvPr/>
        </p:nvSpPr>
        <p:spPr>
          <a:xfrm>
            <a:off x="3579325" y="3609563"/>
            <a:ext cx="1106975" cy="338554"/>
          </a:xfrm>
          <a:prstGeom prst="rect">
            <a:avLst/>
          </a:prstGeom>
          <a:noFill/>
        </p:spPr>
        <p:txBody>
          <a:bodyPr wrap="square" rtlCol="0">
            <a:spAutoFit/>
          </a:bodyPr>
          <a:lstStyle/>
          <a:p>
            <a:r>
              <a:rPr lang="en-US" sz="800" dirty="0" smtClean="0"/>
              <a:t>Mike Thaxton, SVP, Global Link Solutions</a:t>
            </a:r>
            <a:endParaRPr lang="en-US" sz="800" dirty="0"/>
          </a:p>
        </p:txBody>
      </p:sp>
      <p:sp>
        <p:nvSpPr>
          <p:cNvPr id="43" name="TextBox 42"/>
          <p:cNvSpPr txBox="1"/>
          <p:nvPr/>
        </p:nvSpPr>
        <p:spPr>
          <a:xfrm>
            <a:off x="4615965" y="3622351"/>
            <a:ext cx="1330810" cy="338554"/>
          </a:xfrm>
          <a:prstGeom prst="rect">
            <a:avLst/>
          </a:prstGeom>
          <a:noFill/>
        </p:spPr>
        <p:txBody>
          <a:bodyPr wrap="square" rtlCol="0">
            <a:spAutoFit/>
          </a:bodyPr>
          <a:lstStyle/>
          <a:p>
            <a:r>
              <a:rPr lang="en-US" sz="800" dirty="0" smtClean="0"/>
              <a:t>Christopher Guerin, AVP, </a:t>
            </a:r>
          </a:p>
          <a:p>
            <a:r>
              <a:rPr lang="en-US" sz="800" dirty="0" smtClean="0"/>
              <a:t>International Underwriting</a:t>
            </a:r>
            <a:endParaRPr lang="en-US" sz="800" dirty="0"/>
          </a:p>
        </p:txBody>
      </p:sp>
      <p:sp>
        <p:nvSpPr>
          <p:cNvPr id="44" name="TextBox 43"/>
          <p:cNvSpPr txBox="1"/>
          <p:nvPr/>
        </p:nvSpPr>
        <p:spPr>
          <a:xfrm>
            <a:off x="3544419" y="5321449"/>
            <a:ext cx="1049337" cy="461665"/>
          </a:xfrm>
          <a:prstGeom prst="rect">
            <a:avLst/>
          </a:prstGeom>
          <a:noFill/>
        </p:spPr>
        <p:txBody>
          <a:bodyPr wrap="square" rtlCol="0">
            <a:spAutoFit/>
          </a:bodyPr>
          <a:lstStyle/>
          <a:p>
            <a:r>
              <a:rPr lang="en-US" sz="800" dirty="0" smtClean="0"/>
              <a:t>Claire Durand, Director, Advanced Marketing</a:t>
            </a:r>
            <a:endParaRPr lang="en-US" sz="800" dirty="0"/>
          </a:p>
        </p:txBody>
      </p:sp>
      <p:sp>
        <p:nvSpPr>
          <p:cNvPr id="45" name="TextBox 44"/>
          <p:cNvSpPr txBox="1"/>
          <p:nvPr/>
        </p:nvSpPr>
        <p:spPr>
          <a:xfrm>
            <a:off x="4605916" y="5349091"/>
            <a:ext cx="1181935" cy="338554"/>
          </a:xfrm>
          <a:prstGeom prst="rect">
            <a:avLst/>
          </a:prstGeom>
          <a:noFill/>
        </p:spPr>
        <p:txBody>
          <a:bodyPr wrap="square" rtlCol="0">
            <a:spAutoFit/>
          </a:bodyPr>
          <a:lstStyle/>
          <a:p>
            <a:r>
              <a:rPr lang="en-US" sz="800" dirty="0" smtClean="0"/>
              <a:t>John Oliver, VP, </a:t>
            </a:r>
          </a:p>
          <a:p>
            <a:r>
              <a:rPr lang="en-US" sz="800" dirty="0" smtClean="0"/>
              <a:t>Field Development </a:t>
            </a:r>
            <a:endParaRPr lang="en-US" sz="800" dirty="0"/>
          </a:p>
        </p:txBody>
      </p:sp>
    </p:spTree>
    <p:extLst>
      <p:ext uri="{BB962C8B-B14F-4D97-AF65-F5344CB8AC3E}">
        <p14:creationId xmlns:p14="http://schemas.microsoft.com/office/powerpoint/2010/main" val="2497209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2"/>
          <p:cNvSpPr txBox="1">
            <a:spLocks/>
          </p:cNvSpPr>
          <p:nvPr/>
        </p:nvSpPr>
        <p:spPr>
          <a:xfrm>
            <a:off x="457200" y="1600199"/>
            <a:ext cx="8229600" cy="4343399"/>
          </a:xfrm>
          <a:prstGeom prst="rect">
            <a:avLst/>
          </a:prstGeom>
        </p:spPr>
        <p:txBody>
          <a:bodyPr>
            <a:normAutofit/>
          </a:bodyPr>
          <a:lstStyle>
            <a:lvl1pPr marL="342900" indent="-342900" algn="l" rtl="0" eaLnBrk="1" fontAlgn="base" hangingPunct="1">
              <a:spcBef>
                <a:spcPts val="0"/>
              </a:spcBef>
              <a:spcAft>
                <a:spcPts val="1200"/>
              </a:spcAft>
              <a:buClr>
                <a:srgbClr val="C60B20"/>
              </a:buClr>
              <a:buFontTx/>
              <a:buNone/>
              <a:defRPr sz="1200" kern="1200">
                <a:solidFill>
                  <a:srgbClr val="000000"/>
                </a:solidFill>
                <a:latin typeface="Arial"/>
                <a:ea typeface="ＭＳ Ｐゴシック" charset="-128"/>
                <a:cs typeface="Arial"/>
              </a:defRPr>
            </a:lvl1pPr>
            <a:lvl2pPr marL="742950" indent="-285750" algn="l" rtl="0" eaLnBrk="1" fontAlgn="base" hangingPunct="1">
              <a:spcBef>
                <a:spcPts val="0"/>
              </a:spcBef>
              <a:spcAft>
                <a:spcPts val="1200"/>
              </a:spcAft>
              <a:buClr>
                <a:srgbClr val="C60B20"/>
              </a:buClr>
              <a:buFontTx/>
              <a:buNone/>
              <a:defRPr sz="2400" kern="1200">
                <a:solidFill>
                  <a:schemeClr val="tx1"/>
                </a:solidFill>
                <a:latin typeface="Arial"/>
                <a:ea typeface="ＭＳ Ｐゴシック" charset="-128"/>
                <a:cs typeface="Arial"/>
              </a:defRPr>
            </a:lvl2pPr>
            <a:lvl3pPr marL="1143000" indent="-228600" algn="l" rtl="0" eaLnBrk="1" fontAlgn="base" hangingPunct="1">
              <a:spcBef>
                <a:spcPts val="0"/>
              </a:spcBef>
              <a:spcAft>
                <a:spcPts val="1200"/>
              </a:spcAft>
              <a:buClr>
                <a:srgbClr val="C60B20"/>
              </a:buClr>
              <a:buFontTx/>
              <a:buNone/>
              <a:defRPr sz="2400" kern="1200">
                <a:solidFill>
                  <a:schemeClr val="tx1"/>
                </a:solidFill>
                <a:latin typeface="Arial"/>
                <a:ea typeface="ＭＳ Ｐゴシック" charset="-128"/>
                <a:cs typeface="Arial"/>
              </a:defRPr>
            </a:lvl3pPr>
            <a:lvl4pPr marL="1600200" indent="-228600" algn="l" rtl="0" eaLnBrk="1" fontAlgn="base" hangingPunct="1">
              <a:spcBef>
                <a:spcPts val="0"/>
              </a:spcBef>
              <a:spcAft>
                <a:spcPts val="1200"/>
              </a:spcAft>
              <a:buClr>
                <a:srgbClr val="C60B20"/>
              </a:buClr>
              <a:buFontTx/>
              <a:buNone/>
              <a:defRPr sz="2400" kern="1200">
                <a:solidFill>
                  <a:schemeClr val="tx1"/>
                </a:solidFill>
                <a:latin typeface="Arial"/>
                <a:ea typeface="ＭＳ Ｐゴシック" charset="-128"/>
                <a:cs typeface="Arial"/>
              </a:defRPr>
            </a:lvl4pPr>
            <a:lvl5pPr marL="2057400" indent="-228600" algn="l" rtl="0" eaLnBrk="1" fontAlgn="base" hangingPunct="1">
              <a:spcBef>
                <a:spcPts val="0"/>
              </a:spcBef>
              <a:spcAft>
                <a:spcPts val="1200"/>
              </a:spcAft>
              <a:buClr>
                <a:srgbClr val="C60B20"/>
              </a:buClr>
              <a:buFontTx/>
              <a:buNone/>
              <a:defRPr sz="2400" kern="1200">
                <a:solidFill>
                  <a:schemeClr val="tx1"/>
                </a:solidFill>
                <a:latin typeface="Arial"/>
                <a:ea typeface="ＭＳ Ｐゴシック"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914400">
              <a:defRPr/>
            </a:pPr>
            <a:r>
              <a:rPr lang="en-US" dirty="0">
                <a:latin typeface="Arial" pitchFamily="34" charset="0"/>
                <a:cs typeface="Arial" pitchFamily="34" charset="0"/>
              </a:rPr>
              <a:t>Transamerica Life Insurance Company and its agents and representatives do not give tax or legal advice. This material and the concepts presented here are for information purposes only and should not be construed as tax or legal advice.  Any tax and/or legal advice you may require or rely on regarding this material should be based on your particular circumstances and should be obtained from an independent professional advisor</a:t>
            </a:r>
            <a:r>
              <a:rPr lang="en-US" dirty="0" smtClean="0">
                <a:latin typeface="Arial" pitchFamily="34" charset="0"/>
                <a:cs typeface="Arial" pitchFamily="34" charset="0"/>
              </a:rPr>
              <a:t>.</a:t>
            </a:r>
          </a:p>
          <a:p>
            <a:pPr marL="0" lvl="0" indent="0" defTabSz="914400">
              <a:defRPr/>
            </a:pPr>
            <a:r>
              <a:rPr lang="en-US" dirty="0" smtClean="0">
                <a:latin typeface="Arial" pitchFamily="34" charset="0"/>
                <a:cs typeface="Arial" pitchFamily="34" charset="0"/>
              </a:rPr>
              <a:t>Discussions </a:t>
            </a:r>
            <a:r>
              <a:rPr kumimoji="0" lang="en-US" sz="1200" b="0" i="0" u="none" strike="noStrike" kern="1200" cap="none" spc="0" normalizeH="0" baseline="0" noProof="0" dirty="0" smtClean="0">
                <a:ln>
                  <a:noFill/>
                </a:ln>
                <a:solidFill>
                  <a:srgbClr val="000000"/>
                </a:solidFill>
                <a:effectLst/>
                <a:uLnTx/>
                <a:uFillTx/>
                <a:latin typeface="Arial" pitchFamily="34" charset="0"/>
                <a:ea typeface="ＭＳ Ｐゴシック" charset="-128"/>
                <a:cs typeface="Arial" pitchFamily="34" charset="0"/>
              </a:rPr>
              <a:t>of the various planning strategies and issues are based on our understanding of the applicable federal tax laws in effect at the time of presentation. However, tax laws are subject to interpretation and change, and there is no guarantee that the relevant tax authorities will accept Transamerica’s interpretations. </a:t>
            </a:r>
            <a:r>
              <a:rPr kumimoji="0" lang="en-US" sz="1200" b="0" i="0" u="none" strike="noStrike" kern="1200" cap="none" spc="0" normalizeH="0" baseline="0" noProof="0" dirty="0" smtClean="0">
                <a:ln>
                  <a:noFill/>
                </a:ln>
                <a:solidFill>
                  <a:srgbClr val="000000"/>
                </a:solidFill>
                <a:effectLst/>
                <a:uLnTx/>
                <a:uFillTx/>
                <a:latin typeface="Arial"/>
                <a:ea typeface="ＭＳ Ｐゴシック" charset="-128"/>
                <a:cs typeface="Arial"/>
              </a:rPr>
              <a:t>Additionally, this material does not consider the impact of applicable state or foreign laws and regulations or income or estate tax treaties between the U.S. and other countries upon clients and prospects. Clients should consult with and rely on their own legal and/or tax advisor to determine the consequences, if any, of owning or receiving proceeds from a Transamerica policy.</a:t>
            </a:r>
          </a:p>
          <a:p>
            <a:pPr marL="0" marR="0" lvl="0" indent="0" algn="l" defTabSz="914400" rtl="0" eaLnBrk="1" fontAlgn="base" latinLnBrk="0" hangingPunct="1">
              <a:lnSpc>
                <a:spcPct val="100000"/>
              </a:lnSpc>
              <a:spcBef>
                <a:spcPts val="0"/>
              </a:spcBef>
              <a:spcAft>
                <a:spcPts val="1200"/>
              </a:spcAft>
              <a:buClr>
                <a:srgbClr val="C60B20"/>
              </a:buClr>
              <a:buSzTx/>
              <a:buFontTx/>
              <a:buNone/>
              <a:tabLst/>
              <a:defRPr/>
            </a:pPr>
            <a:r>
              <a:rPr kumimoji="0" lang="en-US" sz="1200" b="0" i="0" u="none" kern="1200" cap="none" spc="0" normalizeH="0" baseline="0" noProof="0" dirty="0" smtClean="0">
                <a:ln>
                  <a:noFill/>
                </a:ln>
                <a:solidFill>
                  <a:srgbClr val="000000"/>
                </a:solidFill>
                <a:effectLst/>
                <a:uLnTx/>
                <a:uFillTx/>
                <a:latin typeface="Arial" pitchFamily="34" charset="0"/>
                <a:cs typeface="Arial" pitchFamily="34" charset="0"/>
              </a:rPr>
              <a:t>Although care is taken in preparing this material and presenting it accurately, Transamerica disclaims any express or implied warranty as to the accuracy of any material contained herein and any liability with respect to it. This information is current as of </a:t>
            </a:r>
            <a:r>
              <a:rPr lang="en-US" noProof="0" dirty="0" smtClean="0">
                <a:latin typeface="Arial" pitchFamily="34" charset="0"/>
                <a:cs typeface="Arial" pitchFamily="34" charset="0"/>
              </a:rPr>
              <a:t>March 2015</a:t>
            </a:r>
            <a:r>
              <a:rPr kumimoji="0" lang="en-US" sz="1200" b="0" i="0" u="none" kern="1200" cap="none" spc="0" normalizeH="0" baseline="0" noProof="0" dirty="0" smtClean="0">
                <a:ln>
                  <a:noFill/>
                </a:ln>
                <a:solidFill>
                  <a:srgbClr val="000000"/>
                </a:solidFill>
                <a:effectLst/>
                <a:uLnTx/>
                <a:uFillTx/>
                <a:latin typeface="Arial" pitchFamily="34" charset="0"/>
                <a:cs typeface="Arial" pitchFamily="34" charset="0"/>
              </a:rPr>
              <a:t>.</a:t>
            </a:r>
            <a:endParaRPr kumimoji="0" lang="en-US" sz="1200" b="0" i="0" u="none" kern="1200" cap="none" spc="0" normalizeH="0" baseline="0" noProof="0" dirty="0">
              <a:ln>
                <a:noFill/>
              </a:ln>
              <a:solidFill>
                <a:srgbClr val="000000"/>
              </a:solidFill>
              <a:effectLst/>
              <a:uLnTx/>
              <a:uFillTx/>
            </a:endParaRPr>
          </a:p>
        </p:txBody>
      </p:sp>
      <p:sp>
        <p:nvSpPr>
          <p:cNvPr id="6" name="Text Placeholder 3"/>
          <p:cNvSpPr txBox="1">
            <a:spLocks/>
          </p:cNvSpPr>
          <p:nvPr/>
        </p:nvSpPr>
        <p:spPr>
          <a:xfrm>
            <a:off x="457200" y="5834137"/>
            <a:ext cx="1981200" cy="261863"/>
          </a:xfrm>
          <a:prstGeom prst="rect">
            <a:avLst/>
          </a:prstGeom>
        </p:spPr>
        <p:txBody>
          <a:bodyPr/>
          <a:lstStyle>
            <a:lvl1pPr marL="342900" indent="-342900" algn="l" rtl="0" eaLnBrk="1" fontAlgn="base" hangingPunct="1">
              <a:spcBef>
                <a:spcPct val="20000"/>
              </a:spcBef>
              <a:spcAft>
                <a:spcPct val="0"/>
              </a:spcAft>
              <a:buFontTx/>
              <a:buNone/>
              <a:defRPr sz="1000" kern="1200">
                <a:solidFill>
                  <a:schemeClr val="tx1">
                    <a:lumMod val="50000"/>
                    <a:lumOff val="50000"/>
                  </a:schemeClr>
                </a:solidFill>
                <a:latin typeface="Arial"/>
                <a:ea typeface="ＭＳ Ｐゴシック" charset="-128"/>
                <a:cs typeface="Arial"/>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ysClr val="windowText" lastClr="000000">
                    <a:lumMod val="50000"/>
                    <a:lumOff val="50000"/>
                  </a:sysClr>
                </a:solidFill>
                <a:effectLst/>
                <a:uLnTx/>
                <a:uFillTx/>
                <a:latin typeface="Arial"/>
                <a:ea typeface="ＭＳ Ｐゴシック" charset="-128"/>
                <a:cs typeface="Arial"/>
              </a:rPr>
              <a:t>OLA 2026 </a:t>
            </a:r>
            <a:r>
              <a:rPr lang="en-US" dirty="0" smtClean="0">
                <a:solidFill>
                  <a:sysClr val="windowText" lastClr="000000">
                    <a:lumMod val="50000"/>
                    <a:lumOff val="50000"/>
                  </a:sysClr>
                </a:solidFill>
              </a:rPr>
              <a:t>0315</a:t>
            </a:r>
            <a:endParaRPr kumimoji="0" lang="en-US" sz="1000" b="0" i="0" u="none" strike="noStrike" kern="1200" cap="none" spc="0" normalizeH="0" baseline="0" noProof="0" dirty="0">
              <a:ln>
                <a:noFill/>
              </a:ln>
              <a:solidFill>
                <a:sysClr val="windowText" lastClr="000000">
                  <a:lumMod val="50000"/>
                  <a:lumOff val="50000"/>
                </a:sysClr>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3553116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Needs</a:t>
            </a:r>
            <a:endParaRPr lang="en-US" dirty="0"/>
          </a:p>
        </p:txBody>
      </p:sp>
      <p:sp>
        <p:nvSpPr>
          <p:cNvPr id="3" name="Content Placeholder 2"/>
          <p:cNvSpPr>
            <a:spLocks noGrp="1"/>
          </p:cNvSpPr>
          <p:nvPr>
            <p:ph idx="1"/>
          </p:nvPr>
        </p:nvSpPr>
        <p:spPr/>
        <p:txBody>
          <a:bodyPr/>
          <a:lstStyle/>
          <a:p>
            <a:pPr marL="0" indent="0">
              <a:buNone/>
            </a:pPr>
            <a:r>
              <a:rPr lang="en-US" sz="3000" b="1" dirty="0">
                <a:solidFill>
                  <a:srgbClr val="38BBB9"/>
                </a:solidFill>
              </a:rPr>
              <a:t>Foreign Nationals fall into </a:t>
            </a:r>
            <a:br>
              <a:rPr lang="en-US" sz="3000" b="1" dirty="0">
                <a:solidFill>
                  <a:srgbClr val="38BBB9"/>
                </a:solidFill>
              </a:rPr>
            </a:br>
            <a:r>
              <a:rPr lang="en-US" sz="3000" b="1" dirty="0">
                <a:solidFill>
                  <a:srgbClr val="38BBB9"/>
                </a:solidFill>
              </a:rPr>
              <a:t>two </a:t>
            </a:r>
            <a:r>
              <a:rPr lang="en-US" sz="3000" b="1" dirty="0" smtClean="0">
                <a:solidFill>
                  <a:srgbClr val="38BBB9"/>
                </a:solidFill>
              </a:rPr>
              <a:t>categories:</a:t>
            </a:r>
          </a:p>
          <a:p>
            <a:r>
              <a:rPr lang="en-US" dirty="0" smtClean="0"/>
              <a:t>Resident Aliens</a:t>
            </a:r>
          </a:p>
          <a:p>
            <a:r>
              <a:rPr lang="en-US" dirty="0" smtClean="0"/>
              <a:t>Non-Resident Aliens</a:t>
            </a:r>
          </a:p>
        </p:txBody>
      </p:sp>
      <p:pic>
        <p:nvPicPr>
          <p:cNvPr id="4" name="Picture 3" descr="131579672_nob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4578" y="1284914"/>
            <a:ext cx="3776322" cy="4841249"/>
          </a:xfrm>
          <a:prstGeom prst="rect">
            <a:avLst/>
          </a:prstGeom>
        </p:spPr>
      </p:pic>
    </p:spTree>
    <p:extLst>
      <p:ext uri="{BB962C8B-B14F-4D97-AF65-F5344CB8AC3E}">
        <p14:creationId xmlns:p14="http://schemas.microsoft.com/office/powerpoint/2010/main" val="4004423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Aliens</a:t>
            </a:r>
            <a:endParaRPr lang="en-US"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smtClean="0"/>
              <a:t>Foreign National with permanent U.S. home</a:t>
            </a:r>
          </a:p>
          <a:p>
            <a:pPr>
              <a:buFont typeface="Arial" panose="020B0604020202020204" pitchFamily="34" charset="0"/>
              <a:buChar char="•"/>
            </a:pPr>
            <a:r>
              <a:rPr lang="en-US" dirty="0" smtClean="0"/>
              <a:t>Worldwide assets subject  </a:t>
            </a:r>
            <a:br>
              <a:rPr lang="en-US" dirty="0" smtClean="0"/>
            </a:br>
            <a:r>
              <a:rPr lang="en-US" dirty="0" smtClean="0"/>
              <a:t>to U.S. estate and gift tax</a:t>
            </a:r>
          </a:p>
          <a:p>
            <a:pPr>
              <a:buFont typeface="Arial" panose="020B0604020202020204" pitchFamily="34" charset="0"/>
              <a:buChar char="•"/>
            </a:pPr>
            <a:r>
              <a:rPr lang="en-US" dirty="0" smtClean="0"/>
              <a:t>Denied certain tax </a:t>
            </a:r>
            <a:br>
              <a:rPr lang="en-US" dirty="0" smtClean="0"/>
            </a:br>
            <a:r>
              <a:rPr lang="en-US" dirty="0" smtClean="0"/>
              <a:t>advantages available </a:t>
            </a:r>
            <a:br>
              <a:rPr lang="en-US" dirty="0" smtClean="0"/>
            </a:br>
            <a:r>
              <a:rPr lang="en-US" dirty="0" smtClean="0"/>
              <a:t>to U.S. citizens</a:t>
            </a:r>
          </a:p>
        </p:txBody>
      </p:sp>
      <p:pic>
        <p:nvPicPr>
          <p:cNvPr id="3" name="Picture 2" descr="144799002_nobk_turn.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6239" y="2511743"/>
            <a:ext cx="4716227" cy="3615644"/>
          </a:xfrm>
          <a:prstGeom prst="rect">
            <a:avLst/>
          </a:prstGeom>
        </p:spPr>
      </p:pic>
    </p:spTree>
    <p:extLst>
      <p:ext uri="{BB962C8B-B14F-4D97-AF65-F5344CB8AC3E}">
        <p14:creationId xmlns:p14="http://schemas.microsoft.com/office/powerpoint/2010/main" val="1563634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Non-Resident Aliens</a:t>
            </a:r>
            <a:endParaRPr lang="en-US"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smtClean="0"/>
              <a:t>Foreign National with permanent home </a:t>
            </a:r>
            <a:br>
              <a:rPr lang="en-US" dirty="0" smtClean="0"/>
            </a:br>
            <a:r>
              <a:rPr lang="en-US" dirty="0" smtClean="0"/>
              <a:t>in another country</a:t>
            </a:r>
          </a:p>
          <a:p>
            <a:pPr>
              <a:buFont typeface="Arial" panose="020B0604020202020204" pitchFamily="34" charset="0"/>
              <a:buChar char="•"/>
            </a:pPr>
            <a:r>
              <a:rPr lang="en-US" dirty="0" smtClean="0"/>
              <a:t>Only U.S. assets subject </a:t>
            </a:r>
            <a:br>
              <a:rPr lang="en-US" dirty="0" smtClean="0"/>
            </a:br>
            <a:r>
              <a:rPr lang="en-US" dirty="0" smtClean="0"/>
              <a:t>to U.S. estate </a:t>
            </a:r>
            <a:br>
              <a:rPr lang="en-US" dirty="0" smtClean="0"/>
            </a:br>
            <a:r>
              <a:rPr lang="en-US" dirty="0" smtClean="0"/>
              <a:t>and gift tax</a:t>
            </a:r>
          </a:p>
        </p:txBody>
      </p:sp>
      <p:pic>
        <p:nvPicPr>
          <p:cNvPr id="3" name="Picture 2" descr="144799002_nobk_turn.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6239" y="2511743"/>
            <a:ext cx="4716227" cy="3615644"/>
          </a:xfrm>
          <a:prstGeom prst="rect">
            <a:avLst/>
          </a:prstGeom>
        </p:spPr>
      </p:pic>
    </p:spTree>
    <p:extLst>
      <p:ext uri="{BB962C8B-B14F-4D97-AF65-F5344CB8AC3E}">
        <p14:creationId xmlns:p14="http://schemas.microsoft.com/office/powerpoint/2010/main" val="4009748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Residency Factors</a:t>
            </a:r>
            <a:endParaRPr lang="en-US" dirty="0"/>
          </a:p>
        </p:txBody>
      </p:sp>
      <p:pic>
        <p:nvPicPr>
          <p:cNvPr id="4" name="Picture 3" descr="AA01435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93332" y="1454150"/>
            <a:ext cx="3877252" cy="3970697"/>
          </a:xfrm>
          <a:prstGeom prst="rect">
            <a:avLst/>
          </a:prstGeom>
          <a:effectLst>
            <a:outerShdw blurRad="50800" dist="38100" dir="2700000" algn="tl" rotWithShape="0">
              <a:prstClr val="black">
                <a:alpha val="40000"/>
              </a:prstClr>
            </a:outerShdw>
          </a:effectLst>
        </p:spPr>
      </p:pic>
      <p:sp>
        <p:nvSpPr>
          <p:cNvPr id="3" name="Content Placeholder 2"/>
          <p:cNvSpPr>
            <a:spLocks noGrp="1"/>
          </p:cNvSpPr>
          <p:nvPr>
            <p:ph idx="1"/>
          </p:nvPr>
        </p:nvSpPr>
        <p:spPr/>
        <p:txBody>
          <a:bodyPr/>
          <a:lstStyle/>
          <a:p>
            <a:r>
              <a:rPr lang="en-US" dirty="0" smtClean="0"/>
              <a:t>What is your </a:t>
            </a:r>
            <a:br>
              <a:rPr lang="en-US" dirty="0" smtClean="0"/>
            </a:br>
            <a:r>
              <a:rPr lang="en-US" dirty="0" smtClean="0"/>
              <a:t>immigration status?</a:t>
            </a:r>
          </a:p>
          <a:p>
            <a:r>
              <a:rPr lang="en-US" dirty="0" smtClean="0"/>
              <a:t>Where do you spend </a:t>
            </a:r>
            <a:br>
              <a:rPr lang="en-US" dirty="0" smtClean="0"/>
            </a:br>
            <a:r>
              <a:rPr lang="en-US" dirty="0" smtClean="0"/>
              <a:t>most of your time?</a:t>
            </a:r>
          </a:p>
          <a:p>
            <a:r>
              <a:rPr lang="en-US" dirty="0" smtClean="0"/>
              <a:t>Where do you consider </a:t>
            </a:r>
            <a:br>
              <a:rPr lang="en-US" dirty="0" smtClean="0"/>
            </a:br>
            <a:r>
              <a:rPr lang="en-US" dirty="0" smtClean="0"/>
              <a:t>home to be?</a:t>
            </a:r>
          </a:p>
          <a:p>
            <a:r>
              <a:rPr lang="en-US" dirty="0" smtClean="0"/>
              <a:t>Do you own a home </a:t>
            </a:r>
            <a:br>
              <a:rPr lang="en-US" dirty="0" smtClean="0"/>
            </a:br>
            <a:r>
              <a:rPr lang="en-US" dirty="0" smtClean="0"/>
              <a:t>in the United States?</a:t>
            </a:r>
          </a:p>
        </p:txBody>
      </p:sp>
    </p:spTree>
    <p:extLst>
      <p:ext uri="{BB962C8B-B14F-4D97-AF65-F5344CB8AC3E}">
        <p14:creationId xmlns:p14="http://schemas.microsoft.com/office/powerpoint/2010/main" val="2873945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Planning Issues</a:t>
            </a:r>
            <a:endParaRPr lang="en-US"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smtClean="0"/>
              <a:t>Resident Aliens </a:t>
            </a:r>
            <a:br>
              <a:rPr lang="en-US" dirty="0" smtClean="0"/>
            </a:br>
            <a:r>
              <a:rPr lang="en-US" dirty="0" smtClean="0"/>
              <a:t>with significant </a:t>
            </a:r>
            <a:br>
              <a:rPr lang="en-US" dirty="0" smtClean="0"/>
            </a:br>
            <a:r>
              <a:rPr lang="en-US" dirty="0" smtClean="0"/>
              <a:t>worldwide assets</a:t>
            </a:r>
          </a:p>
          <a:p>
            <a:pPr>
              <a:buFont typeface="Arial" panose="020B0604020202020204" pitchFamily="34" charset="0"/>
              <a:buChar char="•"/>
            </a:pPr>
            <a:r>
              <a:rPr lang="en-US" dirty="0" smtClean="0"/>
              <a:t>Non-Resident Aliens </a:t>
            </a:r>
            <a:br>
              <a:rPr lang="en-US" dirty="0" smtClean="0"/>
            </a:br>
            <a:r>
              <a:rPr lang="en-US" dirty="0" smtClean="0"/>
              <a:t>with U.S.-based assets</a:t>
            </a:r>
          </a:p>
          <a:p>
            <a:pPr>
              <a:buFont typeface="Arial" panose="020B0604020202020204" pitchFamily="34" charset="0"/>
              <a:buChar char="•"/>
            </a:pPr>
            <a:r>
              <a:rPr lang="en-US" dirty="0" smtClean="0"/>
              <a:t>Married couples </a:t>
            </a:r>
            <a:br>
              <a:rPr lang="en-US" dirty="0" smtClean="0"/>
            </a:br>
            <a:r>
              <a:rPr lang="en-US" dirty="0" smtClean="0"/>
              <a:t>with a Foreign </a:t>
            </a:r>
            <a:br>
              <a:rPr lang="en-US" dirty="0" smtClean="0"/>
            </a:br>
            <a:r>
              <a:rPr lang="en-US" dirty="0" smtClean="0"/>
              <a:t>National spouse</a:t>
            </a:r>
          </a:p>
        </p:txBody>
      </p:sp>
      <p:pic>
        <p:nvPicPr>
          <p:cNvPr id="5" name="Picture 4" descr="9360860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17421" y="1454150"/>
            <a:ext cx="3851942" cy="39776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2916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E7B009-3BC2-4BE5-806F-CCFD599B56D9}">
  <ds:schemaRefs>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23082693-6FDA-4169-808D-E626AD740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AD6BF12-A743-4515-9ABC-E33D283209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8235</TotalTime>
  <Words>4852</Words>
  <Application>Microsoft Office PowerPoint</Application>
  <PresentationFormat>On-screen Show (4:3)</PresentationFormat>
  <Paragraphs>449</Paragraphs>
  <Slides>46</Slides>
  <Notes>46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ＭＳ Ｐゴシック</vt:lpstr>
      <vt:lpstr>Arial</vt:lpstr>
      <vt:lpstr>Arial Bold</vt:lpstr>
      <vt:lpstr>Calibri</vt:lpstr>
      <vt:lpstr>Helvetica Light</vt:lpstr>
      <vt:lpstr>Times New Roman</vt:lpstr>
      <vt:lpstr>ヒラギノ角ゴ Pro W3</vt:lpstr>
      <vt:lpstr>1_Custom Design</vt:lpstr>
      <vt:lpstr>3_Custom Design</vt:lpstr>
      <vt:lpstr>Estate Planning for Foreign Nationals–A World of Opportunity</vt:lpstr>
      <vt:lpstr>Key Trends</vt:lpstr>
      <vt:lpstr>Why Consider  the Foreign National Market?</vt:lpstr>
      <vt:lpstr>Where are Foreign Nationals?</vt:lpstr>
      <vt:lpstr>Understanding Needs</vt:lpstr>
      <vt:lpstr>Resident Aliens</vt:lpstr>
      <vt:lpstr>Non-Resident Aliens</vt:lpstr>
      <vt:lpstr>Residency Factors</vt:lpstr>
      <vt:lpstr>Planning Issues</vt:lpstr>
      <vt:lpstr>U.S. Estate Tax Comparison</vt:lpstr>
      <vt:lpstr>Resident Aliens</vt:lpstr>
      <vt:lpstr>What they don’t know…</vt:lpstr>
      <vt:lpstr>Why Is Planning Important?</vt:lpstr>
      <vt:lpstr>Estate Erosion</vt:lpstr>
      <vt:lpstr>Solution: Trust owned life insurance</vt:lpstr>
      <vt:lpstr>Non-Residents  Purchasing U.S. Real Estate</vt:lpstr>
      <vt:lpstr>What They Don’t Know</vt:lpstr>
      <vt:lpstr>Why Planning Is Important</vt:lpstr>
      <vt:lpstr>U.S. Estate Tax Exposure</vt:lpstr>
      <vt:lpstr>Nonresident Aliens U.S. Gift and Estate Situs Rules</vt:lpstr>
      <vt:lpstr>Estate Erosion</vt:lpstr>
      <vt:lpstr>Alternative 1</vt:lpstr>
      <vt:lpstr>Alternative 2</vt:lpstr>
      <vt:lpstr>Alternative 2</vt:lpstr>
      <vt:lpstr>Alternative 2</vt:lpstr>
      <vt:lpstr>Alternative 2</vt:lpstr>
      <vt:lpstr>Alternative 3</vt:lpstr>
      <vt:lpstr>Married Couple with Foreign National</vt:lpstr>
      <vt:lpstr>Love knows no boundaries</vt:lpstr>
      <vt:lpstr>The Issue</vt:lpstr>
      <vt:lpstr>The Issue</vt:lpstr>
      <vt:lpstr>The Issue</vt:lpstr>
      <vt:lpstr>The Issue</vt:lpstr>
      <vt:lpstr>Why Planning Is Important</vt:lpstr>
      <vt:lpstr>Alternative One: QDOT</vt:lpstr>
      <vt:lpstr>QDOT </vt:lpstr>
      <vt:lpstr>Alternative Two: Life Insurance</vt:lpstr>
      <vt:lpstr>Why Plan for Foreign Nationals?</vt:lpstr>
      <vt:lpstr>Life Insurance</vt:lpstr>
      <vt:lpstr>Next Steps</vt:lpstr>
      <vt:lpstr>Look at your existing business</vt:lpstr>
      <vt:lpstr>Look at your neighborhood</vt:lpstr>
      <vt:lpstr>Why Transamerica? </vt:lpstr>
      <vt:lpstr>Why Transamerica? </vt:lpstr>
      <vt:lpstr>Transamerica’s Available 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dc:creator>
  <cp:lastModifiedBy>Brett Hudgens</cp:lastModifiedBy>
  <cp:revision>164</cp:revision>
  <dcterms:created xsi:type="dcterms:W3CDTF">2014-03-25T21:37:57Z</dcterms:created>
  <dcterms:modified xsi:type="dcterms:W3CDTF">2015-06-15T17:06:33Z</dcterms:modified>
</cp:coreProperties>
</file>